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g2aU/3QuOMM5Vzb+WQjBB6xOSy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259632" y="620688"/>
            <a:ext cx="7632848" cy="3888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cap="none" dirty="0"/>
              <a:t/>
            </a:r>
            <a:br>
              <a:rPr lang="ru-RU" cap="none" dirty="0"/>
            </a:br>
            <a:r>
              <a:rPr lang="ru-RU" b="1" dirty="0" smtClean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Опыт реализации формы наставничества «студент-студент» в ГБПОУ РХ ХПК</a:t>
            </a:r>
            <a:r>
              <a:rPr lang="ru-RU" b="1" dirty="0">
                <a:solidFill>
                  <a:srgbClr val="0F243E"/>
                </a:solidFill>
              </a:rPr>
              <a:t/>
            </a:r>
            <a:br>
              <a:rPr lang="ru-RU" b="1" dirty="0">
                <a:solidFill>
                  <a:srgbClr val="0F243E"/>
                </a:solidFill>
              </a:rPr>
            </a:br>
            <a:endParaRPr b="1" dirty="0">
              <a:solidFill>
                <a:srgbClr val="0F243E"/>
              </a:solidFill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043608" y="4725144"/>
            <a:ext cx="7848872" cy="18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61938" lvl="0" indent="-261938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</a:pPr>
            <a:endParaRPr sz="800" dirty="0">
              <a:solidFill>
                <a:schemeClr val="dk1"/>
              </a:solidFill>
            </a:endParaRPr>
          </a:p>
          <a:p>
            <a:pPr marL="261938" lvl="0" indent="-261938" algn="r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000"/>
              <a:buNone/>
            </a:pPr>
            <a:r>
              <a:rPr lang="ru-RU" sz="2000" b="1" dirty="0" smtClean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Куратор наставнических групп по форме «студент - </a:t>
            </a:r>
            <a:r>
              <a:rPr lang="ru-RU" sz="2000" b="1" dirty="0" err="1" smtClean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студент</a:t>
            </a:r>
            <a:r>
              <a:rPr lang="ru-RU" sz="2000" b="1" dirty="0" smtClean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»</a:t>
            </a:r>
          </a:p>
          <a:p>
            <a:pPr marL="261938" lvl="0" indent="-261938" algn="r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000"/>
              <a:buNone/>
            </a:pPr>
            <a:r>
              <a:rPr lang="ru-RU" sz="2000" b="1" dirty="0" smtClean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преподаватель</a:t>
            </a:r>
            <a:r>
              <a:rPr lang="ru-RU" sz="2000" b="1" dirty="0" smtClean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 </a:t>
            </a:r>
            <a:r>
              <a:rPr lang="ru-RU" sz="2000" b="1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ГБПОУ РХ ХПК </a:t>
            </a:r>
            <a:r>
              <a:rPr lang="ru-RU" sz="2000" b="1" dirty="0" smtClean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Михайлова </a:t>
            </a:r>
            <a:r>
              <a:rPr lang="ru-RU" sz="2000" b="1" dirty="0" smtClean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.Н. 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1" name="Google Shape;91;p1" descr="ХПК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3024919" y="3024919"/>
            <a:ext cx="6858000" cy="808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 txBox="1">
            <a:spLocks noGrp="1"/>
          </p:cNvSpPr>
          <p:nvPr>
            <p:ph type="title"/>
          </p:nvPr>
        </p:nvSpPr>
        <p:spPr>
          <a:xfrm>
            <a:off x="1187624" y="274638"/>
            <a:ext cx="7499176" cy="92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400"/>
              <a:buFont typeface="Calibri"/>
              <a:buNone/>
            </a:pPr>
            <a:r>
              <a:rPr lang="ru-RU" sz="2400" dirty="0">
                <a:solidFill>
                  <a:srgbClr val="0F243E"/>
                </a:solidFill>
              </a:rPr>
              <a:t/>
            </a:r>
            <a:br>
              <a:rPr lang="ru-RU" sz="2400" dirty="0">
                <a:solidFill>
                  <a:srgbClr val="0F243E"/>
                </a:solidFill>
              </a:rPr>
            </a:br>
            <a:r>
              <a:rPr lang="ru-RU" sz="2400" dirty="0">
                <a:solidFill>
                  <a:srgbClr val="0F243E"/>
                </a:solidFill>
              </a:rPr>
              <a:t/>
            </a:r>
            <a:br>
              <a:rPr lang="ru-RU" sz="2400" dirty="0">
                <a:solidFill>
                  <a:srgbClr val="0F243E"/>
                </a:solidFill>
              </a:rPr>
            </a:br>
            <a:r>
              <a:rPr lang="ru-RU" sz="2400" dirty="0">
                <a:solidFill>
                  <a:srgbClr val="0F243E"/>
                </a:solidFill>
              </a:rPr>
              <a:t/>
            </a:r>
            <a:br>
              <a:rPr lang="ru-RU" sz="2400" dirty="0">
                <a:solidFill>
                  <a:srgbClr val="0F243E"/>
                </a:solidFill>
              </a:rPr>
            </a:br>
            <a:r>
              <a:rPr lang="ru-RU" sz="2400" dirty="0">
                <a:solidFill>
                  <a:srgbClr val="0F243E"/>
                </a:solidFill>
              </a:rPr>
              <a:t/>
            </a:r>
            <a:br>
              <a:rPr lang="ru-RU" sz="2400" dirty="0">
                <a:solidFill>
                  <a:srgbClr val="0F243E"/>
                </a:solidFill>
              </a:rPr>
            </a:br>
            <a:endParaRPr sz="2400" b="1" dirty="0">
              <a:solidFill>
                <a:srgbClr val="0F243E"/>
              </a:solidFill>
            </a:endParaRPr>
          </a:p>
        </p:txBody>
      </p:sp>
      <p:pic>
        <p:nvPicPr>
          <p:cNvPr id="200" name="Google Shape;200;p10" descr="ХПК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3024919" y="3024919"/>
            <a:ext cx="6858000" cy="80816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0"/>
          <p:cNvSpPr txBox="1">
            <a:spLocks noGrp="1"/>
          </p:cNvSpPr>
          <p:nvPr>
            <p:ph type="body" idx="1"/>
          </p:nvPr>
        </p:nvSpPr>
        <p:spPr>
          <a:xfrm>
            <a:off x="1187624" y="1556792"/>
            <a:ext cx="7715200" cy="48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</a:pPr>
            <a:endParaRPr sz="1890" dirty="0"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1187624" y="280909"/>
            <a:ext cx="7632848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График выполнения программы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менторинга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форме «студент-студент» в образовательной организации ГБПОУ РХ ХПК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sz="2000" b="1" i="0" u="none" strike="noStrike" cap="none" dirty="0"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/>
          <a:srcRect l="9941" t="24731" r="52218" b="33118"/>
          <a:stretch>
            <a:fillRect/>
          </a:stretch>
        </p:blipFill>
        <p:spPr bwMode="auto">
          <a:xfrm>
            <a:off x="940157" y="811369"/>
            <a:ext cx="8010659" cy="576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"/>
          <p:cNvSpPr txBox="1">
            <a:spLocks noGrp="1"/>
          </p:cNvSpPr>
          <p:nvPr>
            <p:ph type="title"/>
          </p:nvPr>
        </p:nvSpPr>
        <p:spPr>
          <a:xfrm>
            <a:off x="1187624" y="274638"/>
            <a:ext cx="7499176" cy="92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400"/>
              <a:buFont typeface="Calibri"/>
              <a:buNone/>
            </a:pPr>
            <a:r>
              <a:rPr lang="ru-RU" sz="2400" dirty="0">
                <a:solidFill>
                  <a:srgbClr val="0F243E"/>
                </a:solidFill>
              </a:rPr>
              <a:t/>
            </a:r>
            <a:br>
              <a:rPr lang="ru-RU" sz="2400" dirty="0">
                <a:solidFill>
                  <a:srgbClr val="0F243E"/>
                </a:solidFill>
              </a:rPr>
            </a:br>
            <a:r>
              <a:rPr lang="ru-RU" sz="2400" dirty="0">
                <a:solidFill>
                  <a:srgbClr val="0F243E"/>
                </a:solidFill>
              </a:rPr>
              <a:t/>
            </a:r>
            <a:br>
              <a:rPr lang="ru-RU" sz="2400" dirty="0">
                <a:solidFill>
                  <a:srgbClr val="0F243E"/>
                </a:solidFill>
              </a:rPr>
            </a:br>
            <a:r>
              <a:rPr lang="ru-RU" sz="2400" dirty="0">
                <a:solidFill>
                  <a:srgbClr val="0F243E"/>
                </a:solidFill>
              </a:rPr>
              <a:t/>
            </a:r>
            <a:br>
              <a:rPr lang="ru-RU" sz="2400" dirty="0">
                <a:solidFill>
                  <a:srgbClr val="0F243E"/>
                </a:solidFill>
              </a:rPr>
            </a:br>
            <a:r>
              <a:rPr lang="ru-RU" sz="2400" dirty="0">
                <a:solidFill>
                  <a:srgbClr val="0F243E"/>
                </a:solidFill>
              </a:rPr>
              <a:t/>
            </a:r>
            <a:br>
              <a:rPr lang="ru-RU" sz="2400" dirty="0">
                <a:solidFill>
                  <a:srgbClr val="0F243E"/>
                </a:solidFill>
              </a:rPr>
            </a:br>
            <a:endParaRPr sz="2400" b="1" dirty="0">
              <a:solidFill>
                <a:srgbClr val="0F243E"/>
              </a:solidFill>
            </a:endParaRPr>
          </a:p>
        </p:txBody>
      </p:sp>
      <p:pic>
        <p:nvPicPr>
          <p:cNvPr id="208" name="Google Shape;208;p11" descr="ХПК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3024919" y="3024919"/>
            <a:ext cx="6858000" cy="80816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1"/>
          <p:cNvSpPr txBox="1">
            <a:spLocks noGrp="1"/>
          </p:cNvSpPr>
          <p:nvPr>
            <p:ph type="body" idx="1"/>
          </p:nvPr>
        </p:nvSpPr>
        <p:spPr>
          <a:xfrm>
            <a:off x="1187624" y="1918952"/>
            <a:ext cx="7715200" cy="453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8511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10"/>
              <a:buNone/>
            </a:pPr>
            <a:endParaRPr sz="910" dirty="0"/>
          </a:p>
        </p:txBody>
      </p:sp>
      <p:sp>
        <p:nvSpPr>
          <p:cNvPr id="210" name="Google Shape;210;p11"/>
          <p:cNvSpPr/>
          <p:nvPr/>
        </p:nvSpPr>
        <p:spPr>
          <a:xfrm>
            <a:off x="1187624" y="280909"/>
            <a:ext cx="763284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График выполнения программы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менторинга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форме «студент-студент» в образовательной организации ГБПОУ РХ ХПК</a:t>
            </a:r>
            <a:endParaRPr sz="1600" b="1" i="0" u="none" strike="noStrike" cap="none" dirty="0">
              <a:solidFill>
                <a:srgbClr val="0F243E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/>
          <a:srcRect l="10397" t="66299" r="52084" b="16693"/>
          <a:stretch>
            <a:fillRect/>
          </a:stretch>
        </p:blipFill>
        <p:spPr bwMode="auto">
          <a:xfrm>
            <a:off x="888642" y="1275008"/>
            <a:ext cx="8100812" cy="260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1187624" y="274638"/>
            <a:ext cx="7499176" cy="92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400"/>
              <a:buFont typeface="Calibri"/>
              <a:buNone/>
            </a:pPr>
            <a:r>
              <a:rPr lang="ru-RU" sz="2400" dirty="0">
                <a:solidFill>
                  <a:srgbClr val="0F243E"/>
                </a:solidFill>
              </a:rPr>
              <a:t/>
            </a:r>
            <a:br>
              <a:rPr lang="ru-RU" sz="2400" dirty="0">
                <a:solidFill>
                  <a:srgbClr val="0F243E"/>
                </a:solidFill>
              </a:rPr>
            </a:br>
            <a:r>
              <a:rPr lang="ru-RU" sz="2400" dirty="0">
                <a:solidFill>
                  <a:srgbClr val="0F243E"/>
                </a:solidFill>
              </a:rPr>
              <a:t/>
            </a:r>
            <a:br>
              <a:rPr lang="ru-RU" sz="2400" dirty="0">
                <a:solidFill>
                  <a:srgbClr val="0F243E"/>
                </a:solidFill>
              </a:rPr>
            </a:br>
            <a:r>
              <a:rPr lang="ru-RU" sz="2400" dirty="0">
                <a:solidFill>
                  <a:srgbClr val="0F243E"/>
                </a:solidFill>
              </a:rPr>
              <a:t/>
            </a:r>
            <a:br>
              <a:rPr lang="ru-RU" sz="2400" dirty="0">
                <a:solidFill>
                  <a:srgbClr val="0F243E"/>
                </a:solidFill>
              </a:rPr>
            </a:br>
            <a:r>
              <a:rPr lang="ru-RU" sz="2400" dirty="0">
                <a:solidFill>
                  <a:srgbClr val="0F243E"/>
                </a:solidFill>
              </a:rPr>
              <a:t/>
            </a:r>
            <a:br>
              <a:rPr lang="ru-RU" sz="2400" dirty="0">
                <a:solidFill>
                  <a:srgbClr val="0F243E"/>
                </a:solidFill>
              </a:rPr>
            </a:br>
            <a:endParaRPr sz="2400" b="1" dirty="0">
              <a:solidFill>
                <a:srgbClr val="0F243E"/>
              </a:solidFill>
            </a:endParaRPr>
          </a:p>
        </p:txBody>
      </p:sp>
      <p:pic>
        <p:nvPicPr>
          <p:cNvPr id="97" name="Google Shape;97;p2" descr="ХПК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3024919" y="3024919"/>
            <a:ext cx="6858000" cy="80816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1187624" y="1556792"/>
            <a:ext cx="7715200" cy="428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Развитие предпринимательского потенциала у обучающихся Хакасского политехнического колледжа, а также создание  условий  для  реализации  предпринимательской  инициативы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1187624" y="280909"/>
            <a:ext cx="763284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программы </a:t>
            </a:r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менторинга</a:t>
            </a:r>
            <a:r>
              <a:rPr lang="ru-RU" sz="4000" dirty="0" smtClean="0">
                <a:solidFill>
                  <a:srgbClr val="FF0000"/>
                </a:solidFill>
              </a:rPr>
              <a:t>:</a:t>
            </a:r>
            <a:endParaRPr sz="40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1187624" y="274638"/>
            <a:ext cx="7499176" cy="92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400"/>
              <a:buFont typeface="Calibri"/>
              <a:buNone/>
            </a:pPr>
            <a:r>
              <a:rPr lang="ru-RU" sz="2400" dirty="0">
                <a:solidFill>
                  <a:srgbClr val="0F243E"/>
                </a:solidFill>
              </a:rPr>
              <a:t/>
            </a:r>
            <a:br>
              <a:rPr lang="ru-RU" sz="2400" dirty="0">
                <a:solidFill>
                  <a:srgbClr val="0F243E"/>
                </a:solidFill>
              </a:rPr>
            </a:br>
            <a:r>
              <a:rPr lang="ru-RU" sz="2400" dirty="0">
                <a:solidFill>
                  <a:srgbClr val="0F243E"/>
                </a:solidFill>
              </a:rPr>
              <a:t/>
            </a:r>
            <a:br>
              <a:rPr lang="ru-RU" sz="2400" dirty="0">
                <a:solidFill>
                  <a:srgbClr val="0F243E"/>
                </a:solidFill>
              </a:rPr>
            </a:br>
            <a:r>
              <a:rPr lang="ru-RU" sz="2400" dirty="0">
                <a:solidFill>
                  <a:srgbClr val="0F243E"/>
                </a:solidFill>
              </a:rPr>
              <a:t/>
            </a:r>
            <a:br>
              <a:rPr lang="ru-RU" sz="2400" dirty="0">
                <a:solidFill>
                  <a:srgbClr val="0F243E"/>
                </a:solidFill>
              </a:rPr>
            </a:br>
            <a:r>
              <a:rPr lang="ru-RU" sz="2400" dirty="0">
                <a:solidFill>
                  <a:srgbClr val="0F243E"/>
                </a:solidFill>
              </a:rPr>
              <a:t/>
            </a:r>
            <a:br>
              <a:rPr lang="ru-RU" sz="2400" dirty="0">
                <a:solidFill>
                  <a:srgbClr val="0F243E"/>
                </a:solidFill>
              </a:rPr>
            </a:br>
            <a:endParaRPr sz="2400" b="1" dirty="0">
              <a:solidFill>
                <a:srgbClr val="0F243E"/>
              </a:solidFill>
            </a:endParaRPr>
          </a:p>
        </p:txBody>
      </p:sp>
      <p:pic>
        <p:nvPicPr>
          <p:cNvPr id="105" name="Google Shape;105;p3" descr="ХПК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3024919" y="3024919"/>
            <a:ext cx="6858000" cy="80816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>
            <a:spLocks noGrp="1"/>
          </p:cNvSpPr>
          <p:nvPr>
            <p:ph type="body" idx="1"/>
          </p:nvPr>
        </p:nvSpPr>
        <p:spPr>
          <a:xfrm>
            <a:off x="1187624" y="1556792"/>
            <a:ext cx="7715200" cy="428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380"/>
              <a:buNone/>
            </a:pPr>
            <a:r>
              <a:rPr lang="ru-RU" sz="2380" b="1" dirty="0" smtClean="0">
                <a:solidFill>
                  <a:srgbClr val="17365D"/>
                </a:solidFill>
              </a:rPr>
              <a:t>    </a:t>
            </a:r>
            <a:endParaRPr sz="1700" b="1" dirty="0">
              <a:solidFill>
                <a:srgbClr val="0F243E"/>
              </a:solidFill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1187624" y="280909"/>
            <a:ext cx="763284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Анкета</a:t>
            </a:r>
            <a:r>
              <a:rPr lang="ru-RU" sz="2000" b="1" i="0" u="none" strike="noStrike" cap="none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наставляемого</a:t>
            </a:r>
            <a:endParaRPr sz="2000" b="1" i="0" u="none" strike="noStrike" cap="none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/>
          <a:srcRect l="51470" t="24217" r="8445" b="18233"/>
          <a:stretch>
            <a:fillRect/>
          </a:stretch>
        </p:blipFill>
        <p:spPr bwMode="auto">
          <a:xfrm>
            <a:off x="1056068" y="656824"/>
            <a:ext cx="8087932" cy="576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1187624" y="274638"/>
            <a:ext cx="7499176" cy="92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400"/>
              <a:buFont typeface="Calibri"/>
              <a:buNone/>
            </a:pPr>
            <a:r>
              <a:rPr lang="ru-RU" sz="2400" dirty="0">
                <a:solidFill>
                  <a:srgbClr val="0F243E"/>
                </a:solidFill>
              </a:rPr>
              <a:t/>
            </a:r>
            <a:br>
              <a:rPr lang="ru-RU" sz="2400" dirty="0">
                <a:solidFill>
                  <a:srgbClr val="0F243E"/>
                </a:solidFill>
              </a:rPr>
            </a:br>
            <a:r>
              <a:rPr lang="ru-RU" sz="2400" dirty="0">
                <a:solidFill>
                  <a:srgbClr val="0F243E"/>
                </a:solidFill>
              </a:rPr>
              <a:t/>
            </a:r>
            <a:br>
              <a:rPr lang="ru-RU" sz="2400" dirty="0">
                <a:solidFill>
                  <a:srgbClr val="0F243E"/>
                </a:solidFill>
              </a:rPr>
            </a:br>
            <a:r>
              <a:rPr lang="ru-RU" sz="2400" dirty="0">
                <a:solidFill>
                  <a:srgbClr val="0F243E"/>
                </a:solidFill>
              </a:rPr>
              <a:t/>
            </a:r>
            <a:br>
              <a:rPr lang="ru-RU" sz="2400" dirty="0">
                <a:solidFill>
                  <a:srgbClr val="0F243E"/>
                </a:solidFill>
              </a:rPr>
            </a:br>
            <a:r>
              <a:rPr lang="ru-RU" sz="2400" dirty="0">
                <a:solidFill>
                  <a:srgbClr val="0F243E"/>
                </a:solidFill>
              </a:rPr>
              <a:t/>
            </a:r>
            <a:br>
              <a:rPr lang="ru-RU" sz="2400" dirty="0">
                <a:solidFill>
                  <a:srgbClr val="0F243E"/>
                </a:solidFill>
              </a:rPr>
            </a:br>
            <a:endParaRPr sz="2400" b="1" dirty="0">
              <a:solidFill>
                <a:srgbClr val="0F243E"/>
              </a:solidFill>
            </a:endParaRPr>
          </a:p>
        </p:txBody>
      </p:sp>
      <p:pic>
        <p:nvPicPr>
          <p:cNvPr id="113" name="Google Shape;113;p4" descr="ХПК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3024919" y="3024919"/>
            <a:ext cx="6858000" cy="80816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/>
          <p:cNvSpPr txBox="1">
            <a:spLocks noGrp="1"/>
          </p:cNvSpPr>
          <p:nvPr>
            <p:ph type="body" idx="1"/>
          </p:nvPr>
        </p:nvSpPr>
        <p:spPr>
          <a:xfrm>
            <a:off x="1187624" y="1556792"/>
            <a:ext cx="7715200" cy="428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380"/>
              <a:buNone/>
            </a:pPr>
            <a:r>
              <a:rPr lang="ru-RU" sz="2380" b="1" dirty="0">
                <a:solidFill>
                  <a:srgbClr val="17365D"/>
                </a:solidFill>
              </a:rPr>
              <a:t> </a:t>
            </a:r>
            <a:endParaRPr sz="1700" i="1" dirty="0">
              <a:solidFill>
                <a:srgbClr val="0F243E"/>
              </a:solidFill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1187624" y="280909"/>
            <a:ext cx="763284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Анализ анкеты наставляемого</a:t>
            </a:r>
            <a:endParaRPr sz="2000" b="1" i="0" u="none" strike="noStrike" cap="none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/>
          <a:srcRect l="9941" t="38462" r="51897" b="24786"/>
          <a:stretch>
            <a:fillRect/>
          </a:stretch>
        </p:blipFill>
        <p:spPr bwMode="auto">
          <a:xfrm>
            <a:off x="991674" y="631065"/>
            <a:ext cx="7650050" cy="529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1187624" y="274638"/>
            <a:ext cx="7499176" cy="92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400"/>
              <a:buFont typeface="Calibri"/>
              <a:buNone/>
            </a:pPr>
            <a:r>
              <a:rPr lang="ru-RU" sz="2400" dirty="0">
                <a:solidFill>
                  <a:srgbClr val="0F243E"/>
                </a:solidFill>
              </a:rPr>
              <a:t/>
            </a:r>
            <a:br>
              <a:rPr lang="ru-RU" sz="2400" dirty="0">
                <a:solidFill>
                  <a:srgbClr val="0F243E"/>
                </a:solidFill>
              </a:rPr>
            </a:br>
            <a:r>
              <a:rPr lang="ru-RU" sz="2400" dirty="0">
                <a:solidFill>
                  <a:srgbClr val="0F243E"/>
                </a:solidFill>
              </a:rPr>
              <a:t/>
            </a:r>
            <a:br>
              <a:rPr lang="ru-RU" sz="2400" dirty="0">
                <a:solidFill>
                  <a:srgbClr val="0F243E"/>
                </a:solidFill>
              </a:rPr>
            </a:br>
            <a:r>
              <a:rPr lang="ru-RU" sz="2400" dirty="0">
                <a:solidFill>
                  <a:srgbClr val="0F243E"/>
                </a:solidFill>
              </a:rPr>
              <a:t/>
            </a:r>
            <a:br>
              <a:rPr lang="ru-RU" sz="2400" dirty="0">
                <a:solidFill>
                  <a:srgbClr val="0F243E"/>
                </a:solidFill>
              </a:rPr>
            </a:br>
            <a:r>
              <a:rPr lang="ru-RU" sz="2400" dirty="0">
                <a:solidFill>
                  <a:srgbClr val="0F243E"/>
                </a:solidFill>
              </a:rPr>
              <a:t/>
            </a:r>
            <a:br>
              <a:rPr lang="ru-RU" sz="2400" dirty="0">
                <a:solidFill>
                  <a:srgbClr val="0F243E"/>
                </a:solidFill>
              </a:rPr>
            </a:br>
            <a:endParaRPr sz="2400" b="1" dirty="0">
              <a:solidFill>
                <a:srgbClr val="0F243E"/>
              </a:solidFill>
            </a:endParaRPr>
          </a:p>
        </p:txBody>
      </p:sp>
      <p:pic>
        <p:nvPicPr>
          <p:cNvPr id="121" name="Google Shape;121;p5" descr="ХПК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3024919" y="3024919"/>
            <a:ext cx="6858000" cy="80816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"/>
          <p:cNvSpPr txBox="1">
            <a:spLocks noGrp="1"/>
          </p:cNvSpPr>
          <p:nvPr>
            <p:ph type="body" idx="1"/>
          </p:nvPr>
        </p:nvSpPr>
        <p:spPr>
          <a:xfrm>
            <a:off x="1187624" y="1556792"/>
            <a:ext cx="7715200" cy="428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800"/>
              <a:buNone/>
            </a:pPr>
            <a:endParaRPr dirty="0"/>
          </a:p>
        </p:txBody>
      </p:sp>
      <p:sp>
        <p:nvSpPr>
          <p:cNvPr id="123" name="Google Shape;123;p5"/>
          <p:cNvSpPr/>
          <p:nvPr/>
        </p:nvSpPr>
        <p:spPr>
          <a:xfrm>
            <a:off x="1187624" y="280909"/>
            <a:ext cx="763284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Анкета наставника</a:t>
            </a:r>
            <a:endParaRPr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/>
          <a:srcRect l="9941" t="16522" r="50454" b="9855"/>
          <a:stretch>
            <a:fillRect/>
          </a:stretch>
        </p:blipFill>
        <p:spPr bwMode="auto">
          <a:xfrm>
            <a:off x="1223492" y="721217"/>
            <a:ext cx="7572777" cy="565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1187624" y="274638"/>
            <a:ext cx="7499176" cy="92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400"/>
              <a:buFont typeface="Calibri"/>
              <a:buNone/>
            </a:pPr>
            <a:r>
              <a:rPr lang="ru-RU" sz="2400" dirty="0">
                <a:solidFill>
                  <a:srgbClr val="0F243E"/>
                </a:solidFill>
              </a:rPr>
              <a:t/>
            </a:r>
            <a:br>
              <a:rPr lang="ru-RU" sz="2400" dirty="0">
                <a:solidFill>
                  <a:srgbClr val="0F243E"/>
                </a:solidFill>
              </a:rPr>
            </a:br>
            <a:r>
              <a:rPr lang="ru-RU" sz="2400" dirty="0">
                <a:solidFill>
                  <a:srgbClr val="0F243E"/>
                </a:solidFill>
              </a:rPr>
              <a:t/>
            </a:r>
            <a:br>
              <a:rPr lang="ru-RU" sz="2400" dirty="0">
                <a:solidFill>
                  <a:srgbClr val="0F243E"/>
                </a:solidFill>
              </a:rPr>
            </a:br>
            <a:r>
              <a:rPr lang="ru-RU" sz="2400" dirty="0">
                <a:solidFill>
                  <a:srgbClr val="0F243E"/>
                </a:solidFill>
              </a:rPr>
              <a:t/>
            </a:r>
            <a:br>
              <a:rPr lang="ru-RU" sz="2400" dirty="0">
                <a:solidFill>
                  <a:srgbClr val="0F243E"/>
                </a:solidFill>
              </a:rPr>
            </a:br>
            <a:r>
              <a:rPr lang="ru-RU" sz="2400" dirty="0">
                <a:solidFill>
                  <a:srgbClr val="0F243E"/>
                </a:solidFill>
              </a:rPr>
              <a:t/>
            </a:r>
            <a:br>
              <a:rPr lang="ru-RU" sz="2400" dirty="0">
                <a:solidFill>
                  <a:srgbClr val="0F243E"/>
                </a:solidFill>
              </a:rPr>
            </a:br>
            <a:endParaRPr sz="2400" b="1" dirty="0">
              <a:solidFill>
                <a:srgbClr val="0F243E"/>
              </a:solidFill>
            </a:endParaRPr>
          </a:p>
        </p:txBody>
      </p:sp>
      <p:pic>
        <p:nvPicPr>
          <p:cNvPr id="129" name="Google Shape;129;p6" descr="ХПК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3024919" y="3024919"/>
            <a:ext cx="6858000" cy="80816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 txBox="1">
            <a:spLocks noGrp="1"/>
          </p:cNvSpPr>
          <p:nvPr>
            <p:ph type="body" idx="1"/>
          </p:nvPr>
        </p:nvSpPr>
        <p:spPr>
          <a:xfrm>
            <a:off x="1187624" y="1556792"/>
            <a:ext cx="7715200" cy="48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380"/>
              <a:buNone/>
            </a:pPr>
            <a:endParaRPr dirty="0"/>
          </a:p>
        </p:txBody>
      </p:sp>
      <p:sp>
        <p:nvSpPr>
          <p:cNvPr id="131" name="Google Shape;131;p6"/>
          <p:cNvSpPr/>
          <p:nvPr/>
        </p:nvSpPr>
        <p:spPr>
          <a:xfrm>
            <a:off x="1187624" y="280909"/>
            <a:ext cx="763284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Анализ анкеты наставника</a:t>
            </a:r>
            <a:endParaRPr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/>
          <a:srcRect l="9781" t="32479" r="50775" b="25356"/>
          <a:stretch>
            <a:fillRect/>
          </a:stretch>
        </p:blipFill>
        <p:spPr bwMode="auto">
          <a:xfrm>
            <a:off x="772732" y="837128"/>
            <a:ext cx="8023537" cy="472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955800" y="44624"/>
            <a:ext cx="7936680" cy="148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Clr>
                <a:srgbClr val="0F243E"/>
              </a:buClr>
              <a:buSzPts val="1800"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График выполнения программы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менторинга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форме «студент-студент» в образовательной организации ГБПОУ РХ ХПК</a:t>
            </a: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/>
            </a:r>
            <a:br>
              <a:rPr lang="ru-RU" sz="1800" b="1" dirty="0">
                <a:solidFill>
                  <a:srgbClr val="FF0000"/>
                </a:solidFill>
              </a:rPr>
            </a:br>
            <a:endParaRPr sz="1800" b="1" dirty="0">
              <a:solidFill>
                <a:srgbClr val="0F243E"/>
              </a:solidFill>
            </a:endParaRPr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955800" y="1535113"/>
            <a:ext cx="368922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 txBox="1">
            <a:spLocks noGrp="1"/>
          </p:cNvSpPr>
          <p:nvPr>
            <p:ph type="body" idx="2"/>
          </p:nvPr>
        </p:nvSpPr>
        <p:spPr>
          <a:xfrm>
            <a:off x="955799" y="1844824"/>
            <a:ext cx="3689225" cy="428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3"/>
          </p:nvPr>
        </p:nvSpPr>
        <p:spPr>
          <a:xfrm>
            <a:off x="4860032" y="1535113"/>
            <a:ext cx="382676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 txBox="1">
            <a:spLocks noGrp="1"/>
          </p:cNvSpPr>
          <p:nvPr>
            <p:ph type="body" idx="4"/>
          </p:nvPr>
        </p:nvSpPr>
        <p:spPr>
          <a:xfrm>
            <a:off x="4860032" y="1844824"/>
            <a:ext cx="3826768" cy="428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70510" algn="l" rtl="0">
              <a:lnSpc>
                <a:spcPct val="80000"/>
              </a:lnSpc>
              <a:spcBef>
                <a:spcPts val="228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</a:pPr>
            <a:endParaRPr sz="1140" dirty="0"/>
          </a:p>
        </p:txBody>
      </p:sp>
      <p:pic>
        <p:nvPicPr>
          <p:cNvPr id="141" name="Google Shape;141;p7" descr="ХПК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3024919" y="3024919"/>
            <a:ext cx="6858000" cy="80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4"/>
          <a:srcRect l="10583" t="18519" r="51737" b="41595"/>
          <a:stretch>
            <a:fillRect/>
          </a:stretch>
        </p:blipFill>
        <p:spPr bwMode="auto">
          <a:xfrm>
            <a:off x="875763" y="978794"/>
            <a:ext cx="8036417" cy="53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>
            <a:spLocks noGrp="1"/>
          </p:cNvSpPr>
          <p:nvPr>
            <p:ph type="title"/>
          </p:nvPr>
        </p:nvSpPr>
        <p:spPr>
          <a:xfrm>
            <a:off x="1187624" y="274638"/>
            <a:ext cx="7499176" cy="92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400"/>
              <a:buFont typeface="Calibri"/>
              <a:buNone/>
            </a:pPr>
            <a:r>
              <a:rPr lang="ru-RU" sz="2400" dirty="0">
                <a:solidFill>
                  <a:srgbClr val="0F243E"/>
                </a:solidFill>
              </a:rPr>
              <a:t/>
            </a:r>
            <a:br>
              <a:rPr lang="ru-RU" sz="2400" dirty="0">
                <a:solidFill>
                  <a:srgbClr val="0F243E"/>
                </a:solidFill>
              </a:rPr>
            </a:br>
            <a:r>
              <a:rPr lang="ru-RU" sz="2400" dirty="0">
                <a:solidFill>
                  <a:srgbClr val="0F243E"/>
                </a:solidFill>
              </a:rPr>
              <a:t/>
            </a:r>
            <a:br>
              <a:rPr lang="ru-RU" sz="2400" dirty="0">
                <a:solidFill>
                  <a:srgbClr val="0F243E"/>
                </a:solidFill>
              </a:rPr>
            </a:br>
            <a:r>
              <a:rPr lang="ru-RU" sz="2400" dirty="0">
                <a:solidFill>
                  <a:srgbClr val="0F243E"/>
                </a:solidFill>
              </a:rPr>
              <a:t/>
            </a:r>
            <a:br>
              <a:rPr lang="ru-RU" sz="2400" dirty="0">
                <a:solidFill>
                  <a:srgbClr val="0F243E"/>
                </a:solidFill>
              </a:rPr>
            </a:br>
            <a:r>
              <a:rPr lang="ru-RU" sz="2400" dirty="0">
                <a:solidFill>
                  <a:srgbClr val="0F243E"/>
                </a:solidFill>
              </a:rPr>
              <a:t/>
            </a:r>
            <a:br>
              <a:rPr lang="ru-RU" sz="2400" dirty="0">
                <a:solidFill>
                  <a:srgbClr val="0F243E"/>
                </a:solidFill>
              </a:rPr>
            </a:br>
            <a:endParaRPr sz="2400" b="1" dirty="0">
              <a:solidFill>
                <a:srgbClr val="0F243E"/>
              </a:solidFill>
            </a:endParaRPr>
          </a:p>
        </p:txBody>
      </p:sp>
      <p:pic>
        <p:nvPicPr>
          <p:cNvPr id="147" name="Google Shape;147;p8" descr="ХПК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3024919" y="3024919"/>
            <a:ext cx="6858000" cy="80816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8"/>
          <p:cNvSpPr/>
          <p:nvPr/>
        </p:nvSpPr>
        <p:spPr>
          <a:xfrm>
            <a:off x="1187624" y="280909"/>
            <a:ext cx="7632848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График выполнения программы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менторинга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форме «студент-студент» в образовательной организации ГБПОУ РХ ХПК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sz="2000" b="1" i="0" u="none" strike="noStrike" cap="none" dirty="0"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Рисунок 43"/>
          <p:cNvPicPr/>
          <p:nvPr/>
        </p:nvPicPr>
        <p:blipFill>
          <a:blip r:embed="rId4"/>
          <a:srcRect l="52753" t="24268" r="10689" b="45567"/>
          <a:stretch>
            <a:fillRect/>
          </a:stretch>
        </p:blipFill>
        <p:spPr bwMode="auto">
          <a:xfrm>
            <a:off x="824248" y="1107582"/>
            <a:ext cx="8113690" cy="461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 txBox="1">
            <a:spLocks noGrp="1"/>
          </p:cNvSpPr>
          <p:nvPr>
            <p:ph type="title"/>
          </p:nvPr>
        </p:nvSpPr>
        <p:spPr>
          <a:xfrm>
            <a:off x="955800" y="44624"/>
            <a:ext cx="7936680" cy="1373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Clr>
                <a:srgbClr val="0F243E"/>
              </a:buClr>
              <a:buSzPts val="1800"/>
            </a:pPr>
            <a:r>
              <a:rPr lang="ru-RU" sz="1800" b="1" dirty="0">
                <a:solidFill>
                  <a:srgbClr val="0F243E"/>
                </a:solidFill>
              </a:rPr>
              <a:t/>
            </a:r>
            <a:br>
              <a:rPr lang="ru-RU" sz="1800" b="1" dirty="0">
                <a:solidFill>
                  <a:srgbClr val="0F243E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График выполнения программы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менторинга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форме «студент-студент» в образовательной организации ГБПОУ РХ ХПК</a:t>
            </a: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/>
            </a:r>
            <a:br>
              <a:rPr lang="ru-RU" sz="1800" b="1" dirty="0">
                <a:solidFill>
                  <a:srgbClr val="FF0000"/>
                </a:solidFill>
              </a:rPr>
            </a:br>
            <a:endParaRPr sz="1800" b="1" dirty="0">
              <a:solidFill>
                <a:srgbClr val="0F243E"/>
              </a:solidFill>
            </a:endParaRPr>
          </a:p>
        </p:txBody>
      </p:sp>
      <p:sp>
        <p:nvSpPr>
          <p:cNvPr id="190" name="Google Shape;190;p9"/>
          <p:cNvSpPr txBox="1">
            <a:spLocks noGrp="1"/>
          </p:cNvSpPr>
          <p:nvPr>
            <p:ph type="body" idx="1"/>
          </p:nvPr>
        </p:nvSpPr>
        <p:spPr>
          <a:xfrm>
            <a:off x="1023195" y="1268760"/>
            <a:ext cx="3689224" cy="75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sz="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sz="800" dirty="0"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 txBox="1">
            <a:spLocks noGrp="1"/>
          </p:cNvSpPr>
          <p:nvPr>
            <p:ph type="body" idx="3"/>
          </p:nvPr>
        </p:nvSpPr>
        <p:spPr>
          <a:xfrm>
            <a:off x="4860031" y="1268760"/>
            <a:ext cx="382676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None/>
            </a:pPr>
            <a:endParaRPr dirty="0"/>
          </a:p>
        </p:txBody>
      </p:sp>
      <p:sp>
        <p:nvSpPr>
          <p:cNvPr id="193" name="Google Shape;193;p9"/>
          <p:cNvSpPr txBox="1">
            <a:spLocks noGrp="1"/>
          </p:cNvSpPr>
          <p:nvPr>
            <p:ph type="body" idx="4"/>
          </p:nvPr>
        </p:nvSpPr>
        <p:spPr>
          <a:xfrm>
            <a:off x="5024484" y="1908522"/>
            <a:ext cx="3662315" cy="468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1800"/>
              <a:buNone/>
            </a:pPr>
            <a:endParaRPr sz="1800" dirty="0">
              <a:solidFill>
                <a:srgbClr val="0F243E"/>
              </a:solidFill>
            </a:endParaRPr>
          </a:p>
        </p:txBody>
      </p:sp>
      <p:pic>
        <p:nvPicPr>
          <p:cNvPr id="194" name="Google Shape;194;p9" descr="ХПК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3024919" y="3024919"/>
            <a:ext cx="6858000" cy="8081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Текст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4"/>
          <a:srcRect l="52753" t="36327" r="10208" b="31208"/>
          <a:stretch>
            <a:fillRect/>
          </a:stretch>
        </p:blipFill>
        <p:spPr bwMode="auto">
          <a:xfrm>
            <a:off x="811369" y="1094703"/>
            <a:ext cx="8139447" cy="53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111</Words>
  <Application>Microsoft Office PowerPoint</Application>
  <PresentationFormat>Экран (4:3)</PresentationFormat>
  <Paragraphs>26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Опыт реализации формы наставничества «студент-студент» в ГБПОУ РХ ХПК </vt:lpstr>
      <vt:lpstr>    </vt:lpstr>
      <vt:lpstr>    </vt:lpstr>
      <vt:lpstr>    </vt:lpstr>
      <vt:lpstr>    </vt:lpstr>
      <vt:lpstr>    </vt:lpstr>
      <vt:lpstr>График выполнения программы менторинга по форме «студент-студент» в образовательной организации ГБПОУ РХ ХПК  </vt:lpstr>
      <vt:lpstr>    </vt:lpstr>
      <vt:lpstr> График выполнения программы менторинга по форме «студент-студент» в образовательной организации ГБПОУ РХ ХПК  </vt:lpstr>
      <vt:lpstr>    </vt:lpstr>
      <vt:lpstr>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Обмен опытом!!!</dc:title>
  <dc:creator>snowzhen</dc:creator>
  <cp:lastModifiedBy>metod</cp:lastModifiedBy>
  <cp:revision>9</cp:revision>
  <dcterms:created xsi:type="dcterms:W3CDTF">2015-12-10T07:16:53Z</dcterms:created>
  <dcterms:modified xsi:type="dcterms:W3CDTF">2020-11-12T03:55:15Z</dcterms:modified>
</cp:coreProperties>
</file>