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2" r:id="rId4"/>
    <p:sldId id="266" r:id="rId5"/>
    <p:sldId id="260" r:id="rId6"/>
    <p:sldId id="265" r:id="rId7"/>
    <p:sldId id="277" r:id="rId8"/>
    <p:sldId id="258" r:id="rId9"/>
    <p:sldId id="269" r:id="rId10"/>
    <p:sldId id="259" r:id="rId11"/>
    <p:sldId id="270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1" autoAdjust="0"/>
    <p:restoredTop sz="94624" autoAdjust="0"/>
  </p:normalViewPr>
  <p:slideViewPr>
    <p:cSldViewPr showGuides="1">
      <p:cViewPr varScale="1">
        <p:scale>
          <a:sx n="67" d="100"/>
          <a:sy n="67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BC880C-4640-47D8-B047-03B307DCEF42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C65DF4A-2D1A-4E8B-B8E3-9559668A5D8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0A1F-50EA-4DFF-81D0-45CABD8D7E55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CC94-512B-4868-ABB1-30C2FAF35E55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4903-8045-451B-8010-A10567E475A5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7F5A-58D9-4DDD-92DA-9E24E9BD63D7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7391-856E-4FCA-BB8B-17BB12A7B48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7184-35EF-40F4-8503-E3E775ABF9BC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39DA-252D-40FC-B112-1E138370301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E14D-EFF2-418D-889C-63F69DDEFA3A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31EF-AE03-496B-9044-53A0E9E1397D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7324-834E-4EA6-ABA6-234358207654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08BC-90EF-45FA-AF0B-EE56FFCD6883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7FCFA637-3CDD-44EA-A60C-62D592A52412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5288" y="4149725"/>
            <a:ext cx="4968875" cy="8636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квалификация - юрист</a:t>
            </a:r>
            <a:endParaRPr lang="es-ES" sz="30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195" y="764967"/>
            <a:ext cx="6768752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Специальность 40.02.04. </a:t>
            </a: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ЮРИСПРУДЕНЦИЯ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1979712" y="5157192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5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срок обучения – </a:t>
            </a:r>
            <a:endParaRPr lang="ru-RU" sz="2500" b="1" kern="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ru-RU" sz="2500" b="1" kern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2 года 10 месяцев</a:t>
            </a:r>
            <a:endParaRPr lang="es-ES" sz="2500" b="1" kern="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60" y="4941168"/>
            <a:ext cx="2307754" cy="172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22" y="188640"/>
            <a:ext cx="8964488" cy="1431032"/>
          </a:xfrm>
        </p:spPr>
        <p:txBody>
          <a:bodyPr/>
          <a:lstStyle/>
          <a:p>
            <a:pPr lvl="0"/>
            <a:r>
              <a:rPr lang="ru-RU" sz="3600" b="1" i="1" dirty="0" smtClean="0">
                <a:solidFill>
                  <a:schemeClr val="bg1"/>
                </a:solidFill>
              </a:rPr>
              <a:t>РОДСТВЕННЫЕ ПРОФЕССИИ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/>
              <a:t>юрист в гражданско-коммерческо-правовой </a:t>
            </a:r>
            <a:r>
              <a:rPr lang="ru-RU" sz="2600" dirty="0" smtClean="0"/>
              <a:t>сфере</a:t>
            </a:r>
            <a:endParaRPr lang="ru-RU" sz="26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юрист </a:t>
            </a:r>
            <a:r>
              <a:rPr lang="ru-RU" sz="2600" dirty="0"/>
              <a:t>в нотариально-регистрационно-правовой сфере</a:t>
            </a:r>
            <a:endParaRPr lang="ru-RU" sz="26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следователь</a:t>
            </a:r>
            <a:endParaRPr lang="ru-RU" sz="26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судья </a:t>
            </a:r>
            <a:endParaRPr lang="ru-RU" sz="26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прокурор</a:t>
            </a:r>
            <a:endParaRPr lang="ru-RU" sz="26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нотариус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043" y="3320696"/>
            <a:ext cx="2759968" cy="183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50742" y="3804545"/>
            <a:ext cx="3068960" cy="191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261" y="4820170"/>
            <a:ext cx="2846219" cy="192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13792"/>
            <a:ext cx="8964488" cy="1431032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ПОТЕНЦИАЛЬНЫЕ МЕСТА РАБОТЫ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959156"/>
            <a:ext cx="9144000" cy="4307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органах исполнительной власти различных уровней</a:t>
            </a:r>
            <a:r>
              <a:rPr lang="ru-RU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юридических отделах предприятий;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юридических консультациях;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ln>
                  <a:noFill/>
                </a:ln>
                <a:effectLst/>
                <a:ea typeface="Times New Roman" panose="02020603050405020304" pitchFamily="18" charset="0"/>
                <a:sym typeface="+mn-ea"/>
              </a:rPr>
              <a:t>в Министерстве труда и социальной защиты;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ln>
                  <a:noFill/>
                </a:ln>
                <a:effectLst/>
                <a:ea typeface="Times New Roman" panose="02020603050405020304" pitchFamily="18" charset="0"/>
                <a:sym typeface="+mn-ea"/>
              </a:rPr>
              <a:t>в суде для защиты интересов граждан и организаций;</a:t>
            </a:r>
            <a:endParaRPr lang="ru-RU" sz="2600" dirty="0" smtClean="0">
              <a:ln>
                <a:noFill/>
              </a:ln>
              <a:effectLst/>
              <a:ea typeface="Times New Roman" panose="02020603050405020304" pitchFamily="18" charset="0"/>
              <a:sym typeface="+mn-ea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ln>
                  <a:noFill/>
                </a:ln>
                <a:effectLst/>
                <a:ea typeface="Times New Roman" panose="02020603050405020304" pitchFamily="18" charset="0"/>
                <a:sym typeface="+mn-ea"/>
              </a:rPr>
              <a:t>в правоохранительных органах;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ea typeface="Times New Roman" panose="02020603050405020304" pitchFamily="18" charset="0"/>
                <a:sym typeface="+mn-ea"/>
              </a:rPr>
              <a:t>в отделениях Социального фонда РФ;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55" lvl="0" indent="-173355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 smtClean="0">
                <a:ea typeface="Times New Roman" panose="02020603050405020304" pitchFamily="18" charset="0"/>
                <a:sym typeface="+mn-ea"/>
              </a:rPr>
              <a:t>в учреждениях социальной защиты населения;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355" marR="0" lvl="0" indent="-17335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учреждениях юстиции.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99840"/>
            <a:ext cx="8964488" cy="44165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900" dirty="0"/>
              <a:t>консультирование </a:t>
            </a:r>
            <a:r>
              <a:rPr lang="ru-RU" sz="2900" dirty="0" smtClean="0"/>
              <a:t>лиц, нуждающихся в юридической помощи;</a:t>
            </a:r>
            <a:endParaRPr lang="ru-RU" sz="29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900" dirty="0"/>
              <a:t>изучение </a:t>
            </a:r>
            <a:r>
              <a:rPr lang="ru-RU" sz="2900" dirty="0" smtClean="0"/>
              <a:t>нормативно-правовых актов и </a:t>
            </a:r>
            <a:r>
              <a:rPr lang="ru-RU" sz="2900" dirty="0"/>
              <a:t>применение их на практике;</a:t>
            </a:r>
            <a:endParaRPr lang="ru-RU" sz="29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900" dirty="0"/>
              <a:t>составление юридических </a:t>
            </a:r>
            <a:r>
              <a:rPr lang="ru-RU" sz="2900" dirty="0" smtClean="0"/>
              <a:t>документов, </a:t>
            </a:r>
            <a:r>
              <a:rPr lang="ru-RU" sz="2900" dirty="0"/>
              <a:t>содействие в их оформлении;</a:t>
            </a:r>
            <a:endParaRPr lang="ru-RU" sz="29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900" dirty="0" smtClean="0"/>
              <a:t>обеспечение </a:t>
            </a:r>
            <a:r>
              <a:rPr lang="ru-RU" sz="2900" dirty="0"/>
              <a:t>правовой защиты граждан, организаций, государства; </a:t>
            </a:r>
            <a:endParaRPr lang="ru-RU" sz="29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900" dirty="0" smtClean="0"/>
              <a:t>участие </a:t>
            </a:r>
            <a:r>
              <a:rPr lang="ru-RU" sz="2900" dirty="0"/>
              <a:t>в судебных </a:t>
            </a:r>
            <a:r>
              <a:rPr lang="ru-RU" sz="2900" dirty="0" smtClean="0"/>
              <a:t>процессах</a:t>
            </a:r>
            <a:endParaRPr lang="ru-RU" sz="29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431032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bg1"/>
                </a:solidFill>
              </a:rPr>
              <a:t>СОДЕРЖАНИЕ  ТРУДА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2008" y="2120800"/>
            <a:ext cx="8964488" cy="4116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57505" indent="-357505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логическое, аналитическое </a:t>
            </a:r>
            <a:r>
              <a:rPr lang="ru-RU" sz="3200" dirty="0" smtClean="0"/>
              <a:t>мышление </a:t>
            </a:r>
            <a:endParaRPr lang="ru-RU" sz="3200" dirty="0" smtClean="0"/>
          </a:p>
          <a:p>
            <a:pPr marL="357505" indent="-357505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3200" dirty="0" smtClean="0"/>
              <a:t>ораторские способности  </a:t>
            </a:r>
            <a:endParaRPr lang="ru-RU" sz="3200" dirty="0"/>
          </a:p>
          <a:p>
            <a:pPr marL="357505" indent="-357505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хорошая память </a:t>
            </a:r>
            <a:endParaRPr lang="ru-RU" sz="3200" dirty="0"/>
          </a:p>
          <a:p>
            <a:pPr marL="357505" indent="-357505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умение быстро разыскивать необходимую информацию </a:t>
            </a:r>
            <a:endParaRPr lang="ru-RU" sz="3200" dirty="0"/>
          </a:p>
          <a:p>
            <a:pPr marL="357505" indent="-357505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коммуникативные способности </a:t>
            </a:r>
            <a:endParaRPr lang="ru-RU" sz="3200" dirty="0"/>
          </a:p>
          <a:p>
            <a:pPr marL="357505" indent="-357505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эмоциональная устойчивость 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431032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bg1"/>
                </a:solidFill>
              </a:rPr>
              <a:t>ПРОФЕССИОНАЛЬНО ВАЖНЫЕ КАЧЕСТВА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13792"/>
            <a:ext cx="8964488" cy="1431032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bg1"/>
                </a:solidFill>
              </a:rPr>
              <a:t>ЛИЧНОСТНО ВАЖНЫЕ   КАЧЕСТВА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2008" y="1916832"/>
          <a:ext cx="9036496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8248"/>
                <a:gridCol w="4518248"/>
              </a:tblGrid>
              <a:tr h="4464496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организованность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аккуратность 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уверенность в себе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честность</a:t>
                      </a:r>
                      <a:endParaRPr lang="ru-RU" sz="300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3000" dirty="0" smtClean="0"/>
                        <a:t>ответственность</a:t>
                      </a:r>
                      <a:endParaRPr lang="ru-RU" sz="3000" dirty="0" smtClean="0"/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3000" dirty="0" smtClean="0"/>
                        <a:t>объективность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настойчивость 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принципиальность</a:t>
                      </a:r>
                      <a:endParaRPr lang="ru-RU" sz="30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коммуникабельность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хорошо развитая интуиция </a:t>
                      </a:r>
                      <a:endParaRPr lang="ru-RU" sz="3000" dirty="0" smtClean="0"/>
                    </a:p>
                    <a:p>
                      <a:pPr marL="457200" indent="-457200"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3000" dirty="0" smtClean="0"/>
                        <a:t>эмоционально-психологическая устойчивость</a:t>
                      </a:r>
                      <a:endParaRPr lang="ru-RU" sz="3000" dirty="0" smtClean="0"/>
                    </a:p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ru-RU" sz="300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3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431032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bg1"/>
                </a:solidFill>
              </a:rPr>
              <a:t>УСЛОВИЯ РАБОТЫ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1861081"/>
            <a:ext cx="903649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Юристы могут работать самостоятельно и в коллективе.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Большую часть рабочего дня юристы проводят в помещении (на рабочем месте либо в судах или других учреждениях, куда выезжают для исполнения должностных обязанностей).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Работа происходит преимущественно сидя.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https://kwork.ru/pics/t3/40/65440-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9"/>
          <a:stretch>
            <a:fillRect/>
          </a:stretch>
        </p:blipFill>
        <p:spPr bwMode="auto">
          <a:xfrm>
            <a:off x="6310478" y="4077072"/>
            <a:ext cx="2870034" cy="2439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3667378"/>
            <a:ext cx="61206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altLang="ru-RU" sz="2300" dirty="0">
                <a:solidFill>
                  <a:srgbClr val="000000"/>
                </a:solidFill>
                <a:cs typeface="Arial" panose="020B0604020202020204" pitchFamily="34" charset="0"/>
              </a:rPr>
              <a:t>В работе юрист использует ручные средства труда (ручка, карандаш) и современные технические средства </a:t>
            </a:r>
            <a:r>
              <a:rPr lang="ru-RU" altLang="ru-RU" sz="2300" dirty="0" smtClean="0">
                <a:solidFill>
                  <a:srgbClr val="000000"/>
                </a:solidFill>
                <a:cs typeface="Arial" panose="020B0604020202020204" pitchFamily="34" charset="0"/>
              </a:rPr>
              <a:t>персональный </a:t>
            </a:r>
            <a:r>
              <a:rPr lang="ru-RU" altLang="ru-RU" sz="2300" dirty="0">
                <a:solidFill>
                  <a:srgbClr val="000000"/>
                </a:solidFill>
                <a:cs typeface="Arial" panose="020B0604020202020204" pitchFamily="34" charset="0"/>
              </a:rPr>
              <a:t>компьютер с возможностью выхода в Интернет, средства связи (телефон, факс). </a:t>
            </a:r>
            <a:endParaRPr lang="ru-RU" altLang="ru-RU" sz="23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 eaLnBrk="0" hangingPunct="0"/>
            <a:r>
              <a:rPr lang="ru-RU" altLang="ru-RU" sz="23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Рабочее </a:t>
            </a:r>
            <a:r>
              <a:rPr lang="ru-RU" altLang="ru-RU" sz="2300" dirty="0">
                <a:solidFill>
                  <a:srgbClr val="000000"/>
                </a:solidFill>
                <a:cs typeface="Arial" panose="020B0604020202020204" pitchFamily="34" charset="0"/>
              </a:rPr>
              <a:t>место должно быть хорошо освещено.</a:t>
            </a:r>
            <a:endParaRPr lang="ru-RU" altLang="ru-RU" sz="2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553955"/>
            <a:ext cx="8317432" cy="33534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dirty="0" smtClean="0"/>
              <a:t>реализация правовых норм в различных сферах жизнедеятельности;</a:t>
            </a:r>
            <a:endParaRPr lang="ru-RU" sz="3200" dirty="0" smtClean="0"/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dirty="0" smtClean="0"/>
              <a:t>применение правовых норм при защите прав граждан и юридических лиц;</a:t>
            </a:r>
            <a:endParaRPr lang="ru-RU" sz="3200" dirty="0" smtClean="0"/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3200" dirty="0" smtClean="0"/>
              <a:t>выполнение полномочий по социальному обеспечению.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431032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bg1"/>
                </a:solidFill>
              </a:rPr>
              <a:t>ОБЛАСТЬ  ПРОФЕССИОНАЛЬНОЙ ДЕЯТЕЛЬНОСТИ ВЫПУСКНИКА</a:t>
            </a:r>
            <a:b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614" y="-99392"/>
            <a:ext cx="8964488" cy="1431032"/>
          </a:xfrm>
        </p:spPr>
        <p:txBody>
          <a:bodyPr/>
          <a:lstStyle/>
          <a:p>
            <a:pPr lvl="0"/>
            <a:r>
              <a:rPr lang="ru-RU" sz="3600" b="1" i="1" dirty="0" smtClean="0">
                <a:solidFill>
                  <a:schemeClr val="bg1"/>
                </a:solidFill>
              </a:rPr>
              <a:t>ТРЕБОВАНИЯ  К ПРОФЕССИОНАЛЬНОЙ ПОДГОТОВКЕ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477808"/>
            <a:ext cx="9143999" cy="50463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5000"/>
                </a:schemeClr>
              </a:gs>
              <a:gs pos="14000">
                <a:schemeClr val="accent3">
                  <a:lumMod val="95000"/>
                  <a:lumOff val="5000"/>
                </a:schemeClr>
              </a:gs>
              <a:gs pos="78000">
                <a:srgbClr val="ECECEC"/>
              </a:gs>
              <a:gs pos="96000">
                <a:schemeClr val="bg1">
                  <a:lumMod val="6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+mn-lt"/>
              </a:rPr>
              <a:t>Квалифицированный юрист должен знать:</a:t>
            </a:r>
            <a:endParaRPr lang="ru-RU" sz="2600" b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Конституцию РФ;</a:t>
            </a:r>
            <a:endParaRPr lang="ru-RU" sz="2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+mn-lt"/>
              </a:rPr>
              <a:t>гражданское</a:t>
            </a:r>
            <a:r>
              <a:rPr lang="ru-RU" sz="2600" dirty="0">
                <a:latin typeface="+mn-lt"/>
              </a:rPr>
              <a:t>, трудовое, уголовное, </a:t>
            </a:r>
            <a:r>
              <a:rPr lang="ru-RU" sz="2600" dirty="0" smtClean="0">
                <a:latin typeface="+mn-lt"/>
              </a:rPr>
              <a:t>административное и процессуальное </a:t>
            </a:r>
            <a:r>
              <a:rPr lang="ru-RU" sz="2600" dirty="0">
                <a:latin typeface="+mn-lt"/>
              </a:rPr>
              <a:t>право;</a:t>
            </a:r>
            <a:endParaRPr lang="ru-RU" sz="2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+mn-lt"/>
              </a:rPr>
              <a:t>логику </a:t>
            </a:r>
            <a:r>
              <a:rPr lang="ru-RU" sz="2600" dirty="0">
                <a:latin typeface="+mn-lt"/>
              </a:rPr>
              <a:t>и психологию</a:t>
            </a:r>
            <a:r>
              <a:rPr lang="ru-RU" sz="2600" dirty="0" smtClean="0">
                <a:latin typeface="+mn-lt"/>
              </a:rPr>
              <a:t>.</a:t>
            </a:r>
            <a:endParaRPr lang="ru-RU" sz="2600" dirty="0" smtClean="0">
              <a:latin typeface="+mn-lt"/>
            </a:endParaRPr>
          </a:p>
          <a:p>
            <a:pPr algn="just">
              <a:spcBef>
                <a:spcPts val="1200"/>
              </a:spcBef>
            </a:pPr>
            <a:r>
              <a:rPr lang="ru-RU" sz="2600" b="1" dirty="0" smtClean="0">
                <a:latin typeface="+mn-lt"/>
              </a:rPr>
              <a:t>Квалифицированный </a:t>
            </a:r>
            <a:r>
              <a:rPr lang="ru-RU" sz="2600" b="1" dirty="0">
                <a:latin typeface="+mn-lt"/>
              </a:rPr>
              <a:t>юрист должен уметь:</a:t>
            </a:r>
            <a:endParaRPr lang="ru-RU" sz="2600" b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анализировать законодательство;</a:t>
            </a:r>
            <a:endParaRPr lang="ru-RU" sz="2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работать с документами;</a:t>
            </a:r>
            <a:endParaRPr lang="ru-RU" sz="2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+mn-lt"/>
              </a:rPr>
              <a:t>консультировать </a:t>
            </a:r>
            <a:r>
              <a:rPr lang="ru-RU" sz="2600" dirty="0">
                <a:latin typeface="+mn-lt"/>
              </a:rPr>
              <a:t>людей по правовым вопросам;</a:t>
            </a:r>
            <a:endParaRPr lang="ru-RU" sz="2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вести справочно-информационную и архивную работу;</a:t>
            </a:r>
            <a:endParaRPr lang="ru-RU" sz="2600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пользоваться современными техническими средствами поиска информации и связи.</a:t>
            </a:r>
            <a:endParaRPr lang="ru-RU" sz="2600" b="0" i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244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ВЫПУСКНИК ПО ОКОНЧАНИИ ОБУЧЕНИЯ: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60" y="2060575"/>
            <a:ext cx="9066530" cy="434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приобретет навыки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с информационно-справочными системами;</a:t>
            </a:r>
            <a:endParaRPr lang="ru-RU" sz="2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сможет принимать правовые решения в соответствии с законодательством;</a:t>
            </a:r>
            <a:endParaRPr lang="ru-RU" sz="27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сможет составлять необходимые для защиты прав граждан документы;</a:t>
            </a:r>
            <a:endParaRPr lang="ru-RU" sz="27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сможет оказывать правовую помощь нуждающимся в ней людям путем поддержки и консультирования;</a:t>
            </a:r>
            <a:endParaRPr lang="ru-RU" sz="27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7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приобретет навыки </a:t>
            </a:r>
            <a:r>
              <a:rPr lang="ru-RU" sz="2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правильного построения коммуникаций с гражданами.</a:t>
            </a:r>
            <a:endParaRPr lang="ru-RU" sz="2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2888</Words>
  <Application>WPS Presentation</Application>
  <PresentationFormat>Экран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Cambria</vt:lpstr>
      <vt:lpstr>Times New Roman</vt:lpstr>
      <vt:lpstr>Calibri</vt:lpstr>
      <vt:lpstr>Microsoft YaHei</vt:lpstr>
      <vt:lpstr>Arial Unicode MS</vt:lpstr>
      <vt:lpstr>Diseño predeterminado</vt:lpstr>
      <vt:lpstr>квалификация - юрист</vt:lpstr>
      <vt:lpstr>ПОТЕНЦИАЛЬНЫЕ МЕСТА РАБОТЫ </vt:lpstr>
      <vt:lpstr>СОДЕРЖАНИЕ  ТРУДА</vt:lpstr>
      <vt:lpstr>ПРОФЕССИОНАЛЬНО ВАЖНЫЕ КАЧЕСТВА </vt:lpstr>
      <vt:lpstr>ЛИЧНОСТНО ВАЖНЫЕ   КАЧЕСТВА </vt:lpstr>
      <vt:lpstr>УСЛОВИЯ РАБОТЫ </vt:lpstr>
      <vt:lpstr>ОБЛАСТЬ  ПРОФЕССИОНАЛЬНОЙ ДЕЯТЕЛЬНОСТИ ВЫПУСКНИКА </vt:lpstr>
      <vt:lpstr>ТРЕБОВАНИЯ  К ПРОФЕССИОНАЛЬНОЙ ПОДГОТОВКЕ</vt:lpstr>
      <vt:lpstr>PowerPoint 演示文稿</vt:lpstr>
      <vt:lpstr>РОДСТВЕННЫЕ ПРОФЕССИИ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Natasha</cp:lastModifiedBy>
  <cp:revision>896</cp:revision>
  <dcterms:created xsi:type="dcterms:W3CDTF">2010-05-23T14:28:00Z</dcterms:created>
  <dcterms:modified xsi:type="dcterms:W3CDTF">2024-04-16T15:43:36Z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AE395D4CF9AD48D4ACD3C520166E8D2C_12</vt:lpwstr>
  </property>
  <property fmtid="{D5CDD505-2E9C-101B-9397-08002B2CF9AE}" pid="3" name="KSOProductBuildVer">
    <vt:lpwstr>1049-12.2.0.13489</vt:lpwstr>
  </property>
</Properties>
</file>