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handoutMasterIdLst>
    <p:handoutMasterId r:id="rId23"/>
  </p:handoutMasterIdLst>
  <p:sldIdLst>
    <p:sldId id="256" r:id="rId2"/>
    <p:sldId id="316" r:id="rId3"/>
    <p:sldId id="295" r:id="rId4"/>
    <p:sldId id="320" r:id="rId5"/>
    <p:sldId id="259" r:id="rId6"/>
    <p:sldId id="321" r:id="rId7"/>
    <p:sldId id="336" r:id="rId8"/>
    <p:sldId id="337" r:id="rId9"/>
    <p:sldId id="291" r:id="rId10"/>
    <p:sldId id="340" r:id="rId11"/>
    <p:sldId id="341" r:id="rId12"/>
    <p:sldId id="342" r:id="rId13"/>
    <p:sldId id="343" r:id="rId14"/>
    <p:sldId id="344" r:id="rId15"/>
    <p:sldId id="323" r:id="rId16"/>
    <p:sldId id="326" r:id="rId17"/>
    <p:sldId id="338" r:id="rId18"/>
    <p:sldId id="332" r:id="rId19"/>
    <p:sldId id="335" r:id="rId20"/>
    <p:sldId id="27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74" autoAdjust="0"/>
    <p:restoredTop sz="94660" autoAdjust="0"/>
  </p:normalViewPr>
  <p:slideViewPr>
    <p:cSldViewPr>
      <p:cViewPr>
        <p:scale>
          <a:sx n="90" d="100"/>
          <a:sy n="90" d="100"/>
        </p:scale>
        <p:origin x="-141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897AD-71E6-408D-AE89-B0CBE43ECBE3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1988C-BCB7-407C-BC06-CBD42593FE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919B2-5DD5-4341-B29D-ECC4B3440159}" type="datetimeFigureOut">
              <a:rPr lang="ru-RU" smtClean="0"/>
              <a:pPr/>
              <a:t>01.02.2019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D5B95-845A-46F7-883E-E91BC22568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http://ppt.prtxt.ru</a:t>
            </a:r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Company Logo</a:t>
            </a:r>
            <a:endParaRPr kumimoji="0"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6CBB40-41B9-453D-9DDC-E1FC53B39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http://ppt.prtxt.ru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EEE01E-D122-4235-B676-3FE542210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http://ppt.prtxt.ru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4DCD5F-8754-444D-AE98-272B729A76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http://ppt.prtxt.ru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B1EA86-A01B-43F5-BC15-46237CFAAA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http://ppt.prtxt.ru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7907A-064A-4B1E-8122-B240B374D3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http://ppt.prtxt.ru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F95CEC-F197-4BA9-B469-B3EF4EAF76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http://ppt.prtxt.ru</a:t>
            </a:r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6ECCE6-B214-46E2-BD24-3C447EA06E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http://ppt.prtxt.ru</a:t>
            </a:r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229F36-FF5C-4EAA-8F52-F739663515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http://ppt.prtxt.ru</a:t>
            </a:r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90C04-E96B-466C-82E9-15BA4325A9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http://ppt.prtxt.ru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BE621D-1F53-48FA-A227-CE82D8A19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ru-RU" smtClean="0"/>
              <a:t>http://ppt.prtxt.ru</a:t>
            </a:r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17416-844D-4CCC-BF17-1A881DD6B9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ru-RU" smtClean="0"/>
              <a:t>http://ppt.prtxt.ru</a:t>
            </a:r>
            <a:endParaRPr lang="en-US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Company Logo</a:t>
            </a:r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BB09950-3D90-4290-93AE-4C2EACCB27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215074" y="4714884"/>
            <a:ext cx="2286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+mj-lt"/>
                <a:ea typeface="+mj-ea"/>
                <a:cs typeface="+mj-cs"/>
              </a:rPr>
              <a:t>Докладчик: </a:t>
            </a:r>
          </a:p>
          <a:p>
            <a:r>
              <a:rPr lang="ru-RU" b="1" dirty="0" smtClean="0">
                <a:latin typeface="+mj-lt"/>
                <a:ea typeface="+mj-ea"/>
                <a:cs typeface="+mj-cs"/>
              </a:rPr>
              <a:t>Лукьянова Е.П.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32244" y="6215082"/>
            <a:ext cx="1459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latin typeface="+mj-lt"/>
                <a:ea typeface="+mj-ea"/>
                <a:cs typeface="+mj-cs"/>
              </a:rPr>
              <a:t>Абакан 201</a:t>
            </a:r>
            <a:r>
              <a:rPr lang="en-US" b="1" dirty="0" smtClean="0">
                <a:latin typeface="+mj-lt"/>
                <a:ea typeface="+mj-ea"/>
                <a:cs typeface="+mj-cs"/>
              </a:rPr>
              <a:t>9</a:t>
            </a:r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428728" y="285728"/>
            <a:ext cx="7406640" cy="92869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Семинар РУМО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ПРЕПОДАВАТЕЛЕЙ ОБЩЕОРАЗОВАТЕЛЬНЫХ ДИСЦИПЛИН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по теме «Проектирование и внедрение электронной среды для дистанционного обучения </a:t>
            </a:r>
            <a:r>
              <a:rPr lang="ru-RU" sz="1600" b="1" dirty="0" smtClean="0">
                <a:solidFill>
                  <a:schemeClr val="tx1"/>
                </a:solidFill>
              </a:rPr>
              <a:t>конкурентноспособного </a:t>
            </a:r>
            <a:r>
              <a:rPr lang="ru-RU" sz="1600" b="1" dirty="0" smtClean="0">
                <a:solidFill>
                  <a:schemeClr val="tx1"/>
                </a:solidFill>
              </a:rPr>
              <a:t>специалиста на рынке труда»</a:t>
            </a:r>
            <a:endParaRPr lang="ru-RU" sz="1600" b="1" dirty="0">
              <a:solidFill>
                <a:schemeClr val="tx1"/>
              </a:solidFill>
            </a:endParaRPr>
          </a:p>
        </p:txBody>
      </p:sp>
      <p:pic>
        <p:nvPicPr>
          <p:cNvPr id="10" name="Рисунок 9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786106" y="2928950"/>
            <a:ext cx="6858000" cy="1000100"/>
          </a:xfrm>
          <a:prstGeom prst="rect">
            <a:avLst/>
          </a:prstGeom>
        </p:spPr>
      </p:pic>
      <p:pic>
        <p:nvPicPr>
          <p:cNvPr id="11" name="Рисунок 10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928950" y="2928950"/>
            <a:ext cx="6858000" cy="1000100"/>
          </a:xfrm>
          <a:prstGeom prst="rect">
            <a:avLst/>
          </a:prstGeom>
        </p:spPr>
      </p:pic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1428728" y="3143248"/>
            <a:ext cx="7429584" cy="1143008"/>
          </a:xfrm>
          <a:prstGeom prst="rect">
            <a:avLst/>
          </a:prstGeom>
        </p:spPr>
        <p:txBody>
          <a:bodyPr anchor="b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93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ТЕМА ДОКЛАДА: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300" b="1" i="0" u="none" strike="noStrike" kern="1200" cap="none" spc="0" normalizeH="0" baseline="0" noProof="0" dirty="0" smtClean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lvl="0" algn="ctr" fontAlgn="auto">
              <a:spcAft>
                <a:spcPts val="0"/>
              </a:spcAft>
              <a:defRPr/>
            </a:pPr>
            <a:r>
              <a:rPr lang="ru-RU" sz="11200" dirty="0" smtClean="0"/>
              <a:t>Модель организации образовательной деятельности на основе электронного обучения в ГБПОУ РХ ХПК</a:t>
            </a:r>
            <a:r>
              <a:rPr kumimoji="0" lang="ru-RU" sz="11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112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9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9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CBB40-41B9-453D-9DDC-E1FC53B3953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dirty="0" smtClean="0"/>
              <a:t> </a:t>
            </a:r>
            <a:endParaRPr lang="en-US" sz="1400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2976" y="1124744"/>
            <a:ext cx="7605488" cy="48529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  </a:t>
            </a:r>
            <a:r>
              <a:rPr lang="ru-RU" sz="3600" b="1" dirty="0" err="1" smtClean="0"/>
              <a:t>Moodle</a:t>
            </a:r>
            <a:r>
              <a:rPr lang="ru-RU" sz="3600" b="1" dirty="0" smtClean="0"/>
              <a:t> </a:t>
            </a:r>
            <a:r>
              <a:rPr lang="ru-RU" sz="3600" b="1" dirty="0" smtClean="0"/>
              <a:t>относится к классу LMS (</a:t>
            </a:r>
            <a:r>
              <a:rPr lang="ru-RU" sz="3600" b="1" dirty="0" err="1" smtClean="0"/>
              <a:t>Learning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Management</a:t>
            </a:r>
            <a:r>
              <a:rPr lang="ru-RU" sz="3600" b="1" dirty="0" smtClean="0"/>
              <a:t>  </a:t>
            </a:r>
            <a:r>
              <a:rPr lang="ru-RU" sz="3600" b="1" dirty="0" err="1" smtClean="0"/>
              <a:t>System</a:t>
            </a:r>
            <a:r>
              <a:rPr lang="ru-RU" sz="3600" b="1" dirty="0" smtClean="0"/>
              <a:t>) — систем управления обучением</a:t>
            </a:r>
          </a:p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r>
              <a:rPr lang="en-US" sz="3600" b="1" dirty="0" smtClean="0"/>
              <a:t>  </a:t>
            </a:r>
            <a:r>
              <a:rPr lang="ru-RU" sz="3600" b="1" dirty="0" smtClean="0"/>
              <a:t>СДО  </a:t>
            </a:r>
            <a:r>
              <a:rPr lang="ru-RU" sz="3600" b="1" dirty="0" smtClean="0"/>
              <a:t>- система дистанционного обучения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EA86-A01B-43F5-BC15-46237CFAAA87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Рисунок 4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928950" y="2928950"/>
            <a:ext cx="6858000" cy="100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66" y="714356"/>
            <a:ext cx="7215238" cy="563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 smtClean="0"/>
              <a:t> </a:t>
            </a:r>
            <a:r>
              <a:rPr lang="ru-RU" sz="3100" b="1" dirty="0" err="1" smtClean="0">
                <a:solidFill>
                  <a:schemeClr val="tx1"/>
                </a:solidFill>
              </a:rPr>
              <a:t>Moodle</a:t>
            </a:r>
            <a:r>
              <a:rPr lang="ru-RU" sz="3100" b="1" dirty="0" smtClean="0">
                <a:solidFill>
                  <a:schemeClr val="tx1"/>
                </a:solidFill>
              </a:rPr>
              <a:t> можно использовать для организации: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endParaRPr lang="en-US" sz="3100" b="1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728" y="1428736"/>
            <a:ext cx="7319736" cy="4548995"/>
          </a:xfrm>
        </p:spPr>
        <p:txBody>
          <a:bodyPr/>
          <a:lstStyle/>
          <a:p>
            <a:pPr>
              <a:buNone/>
            </a:pPr>
            <a:endParaRPr lang="ru-RU" sz="2400" dirty="0" smtClean="0"/>
          </a:p>
          <a:p>
            <a:pPr lvl="0"/>
            <a:r>
              <a:rPr lang="ru-RU" sz="2800" dirty="0" smtClean="0"/>
              <a:t>Дистанционного обучения</a:t>
            </a:r>
          </a:p>
          <a:p>
            <a:pPr lvl="0">
              <a:buNone/>
            </a:pPr>
            <a:endParaRPr lang="ru-RU" sz="2800" dirty="0" smtClean="0"/>
          </a:p>
          <a:p>
            <a:pPr lvl="0"/>
            <a:r>
              <a:rPr lang="ru-RU" sz="2800" dirty="0" smtClean="0"/>
              <a:t>Дистанционной поддержки очного образования </a:t>
            </a:r>
          </a:p>
          <a:p>
            <a:pPr lvl="0">
              <a:buNone/>
            </a:pPr>
            <a:endParaRPr lang="ru-RU" sz="2800" dirty="0" smtClean="0"/>
          </a:p>
          <a:p>
            <a:pPr lvl="0"/>
            <a:r>
              <a:rPr lang="ru-RU" sz="2800" dirty="0" smtClean="0"/>
              <a:t>Для организации курса по технологии </a:t>
            </a:r>
            <a:r>
              <a:rPr lang="ru-RU" sz="2800" dirty="0" err="1" smtClean="0"/>
              <a:t>Flipped</a:t>
            </a:r>
            <a:r>
              <a:rPr lang="ru-RU" sz="2800" dirty="0" smtClean="0"/>
              <a:t> </a:t>
            </a:r>
            <a:r>
              <a:rPr lang="ru-RU" sz="2800" dirty="0" err="1" smtClean="0"/>
              <a:t>Classroom</a:t>
            </a:r>
            <a:r>
              <a:rPr lang="ru-RU" sz="2800" dirty="0" smtClean="0"/>
              <a:t> (Перевёрнутый класс)</a:t>
            </a:r>
          </a:p>
          <a:p>
            <a:pPr>
              <a:lnSpc>
                <a:spcPct val="80000"/>
              </a:lnSpc>
              <a:buNone/>
            </a:pP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EA86-A01B-43F5-BC15-46237CFAAA87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Рисунок 4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928950" y="2928950"/>
            <a:ext cx="6858000" cy="100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dirty="0" smtClean="0"/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В рамках курса можно организовать</a:t>
            </a:r>
            <a:r>
              <a:rPr lang="ru-RU" sz="1400" b="1" dirty="0" smtClean="0">
                <a:solidFill>
                  <a:schemeClr val="tx1"/>
                </a:solidFill>
              </a:rPr>
              <a:t>:</a:t>
            </a:r>
            <a:br>
              <a:rPr lang="ru-RU" sz="1400" b="1" dirty="0" smtClean="0">
                <a:solidFill>
                  <a:schemeClr val="tx1"/>
                </a:solidFill>
              </a:rPr>
            </a:b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57290" y="928670"/>
            <a:ext cx="7353936" cy="5357850"/>
          </a:xfrm>
        </p:spPr>
        <p:txBody>
          <a:bodyPr/>
          <a:lstStyle/>
          <a:p>
            <a:pPr lvl="0"/>
            <a:r>
              <a:rPr lang="ru-RU" sz="2400" dirty="0" smtClean="0"/>
              <a:t>Взаимодействие учеников между собой и с учителем. </a:t>
            </a:r>
            <a:r>
              <a:rPr lang="ru-RU" sz="2400" b="0" dirty="0" smtClean="0"/>
              <a:t>Для этого могут использоваться такие элементы как: форумы, чаты.</a:t>
            </a:r>
          </a:p>
          <a:p>
            <a:pPr lvl="0"/>
            <a:r>
              <a:rPr lang="ru-RU" sz="2400" dirty="0" smtClean="0"/>
              <a:t>Передачу знаний в электронном виде </a:t>
            </a:r>
            <a:r>
              <a:rPr lang="ru-RU" sz="2400" b="0" dirty="0" smtClean="0"/>
              <a:t>с помощью файлов, архивов, </a:t>
            </a:r>
            <a:r>
              <a:rPr lang="ru-RU" sz="2400" b="0" dirty="0" err="1" smtClean="0"/>
              <a:t>веб-страниц</a:t>
            </a:r>
            <a:r>
              <a:rPr lang="ru-RU" sz="2400" b="0" dirty="0" smtClean="0"/>
              <a:t>, лекций.</a:t>
            </a:r>
          </a:p>
          <a:p>
            <a:pPr lvl="0"/>
            <a:r>
              <a:rPr lang="ru-RU" sz="2400" dirty="0" smtClean="0"/>
              <a:t>Проверку знаний и обучение с помощью тестов и заданий</a:t>
            </a:r>
            <a:r>
              <a:rPr lang="ru-RU" sz="2400" b="0" dirty="0" smtClean="0"/>
              <a:t>. Результаты работы ученики могут отправлять в текстовом виде или в виде файлов.</a:t>
            </a:r>
          </a:p>
          <a:p>
            <a:pPr lvl="0"/>
            <a:r>
              <a:rPr lang="ru-RU" sz="2400" dirty="0" smtClean="0"/>
              <a:t>Совместную учебную и исследовательскую работу учеников по определенной теме, </a:t>
            </a:r>
            <a:r>
              <a:rPr lang="ru-RU" sz="2400" b="0" dirty="0" smtClean="0"/>
              <a:t>с помощью встроенных механизмов </a:t>
            </a:r>
            <a:r>
              <a:rPr lang="ru-RU" sz="2400" b="0" dirty="0" err="1" smtClean="0"/>
              <a:t>wiki</a:t>
            </a:r>
            <a:r>
              <a:rPr lang="ru-RU" sz="2400" b="0" dirty="0" smtClean="0"/>
              <a:t>, семинаров, форумов и пр.</a:t>
            </a:r>
          </a:p>
          <a:p>
            <a:pPr>
              <a:lnSpc>
                <a:spcPct val="80000"/>
              </a:lnSpc>
              <a:buNone/>
            </a:pP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EA86-A01B-43F5-BC15-46237CFAAA87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Рисунок 4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928950" y="2928950"/>
            <a:ext cx="6858000" cy="100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5852" y="1357274"/>
            <a:ext cx="7425374" cy="5072122"/>
          </a:xfrm>
        </p:spPr>
        <p:txBody>
          <a:bodyPr/>
          <a:lstStyle/>
          <a:p>
            <a:r>
              <a:rPr lang="ru-RU" sz="2400" dirty="0" smtClean="0"/>
              <a:t>включить обучающихся в самостоятельную, мотивированную, индивидуальную или групповую деятельность;</a:t>
            </a:r>
          </a:p>
          <a:p>
            <a:r>
              <a:rPr lang="ru-RU" sz="2400" dirty="0" smtClean="0"/>
              <a:t>построить образовательный процесс с учетом индивидуальных возрастных, психологических и физиологических особенностей обучающихся;</a:t>
            </a:r>
          </a:p>
          <a:p>
            <a:r>
              <a:rPr lang="ru-RU" sz="2400" dirty="0" smtClean="0"/>
              <a:t>спроектировать  и сконструировать социальную среду развития обучающихся в системе образования;</a:t>
            </a:r>
          </a:p>
          <a:p>
            <a:r>
              <a:rPr lang="ru-RU" sz="2400" dirty="0" smtClean="0"/>
              <a:t>развивать универсальные учебные действия посредством использования компьютерных технологий.</a:t>
            </a:r>
          </a:p>
          <a:p>
            <a:pPr>
              <a:lnSpc>
                <a:spcPct val="80000"/>
              </a:lnSpc>
              <a:buNone/>
            </a:pP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EA86-A01B-43F5-BC15-46237CFAAA8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28728" y="-52826"/>
            <a:ext cx="635798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</a:rPr>
              <a:t>Создание  учебного курса и его использование в учебном процессе позволит: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928950" y="2928950"/>
            <a:ext cx="6858000" cy="100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dirty="0" smtClean="0"/>
              <a:t> </a:t>
            </a:r>
            <a:endParaRPr lang="en-US" sz="1400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214414" y="285729"/>
            <a:ext cx="7643866" cy="285751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4000" b="1" dirty="0" smtClean="0"/>
              <a:t>    Цель инновационной деятельности за отчетный период (2017-2018 учебный год): </a:t>
            </a:r>
            <a:endParaRPr lang="ru-RU" sz="4000" dirty="0" smtClean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000" i="1" dirty="0" smtClean="0"/>
              <a:t>Создание условий для внедрения электронного обучения в образовательный процесс с применением ДОТ с целью подготовки конкурентоспособного специалиста на рынке труда новых и перспективных профессий.</a:t>
            </a:r>
            <a:endParaRPr lang="ru-RU" sz="4000" dirty="0" smtClean="0"/>
          </a:p>
          <a:p>
            <a:pPr>
              <a:buNone/>
            </a:pPr>
            <a:endParaRPr lang="ru-RU" sz="2400" i="1" strike="sngStrike" dirty="0" smtClean="0"/>
          </a:p>
          <a:p>
            <a:pPr>
              <a:buNone/>
            </a:pPr>
            <a:endParaRPr lang="ru-RU" sz="2400" strike="sngStrike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EA86-A01B-43F5-BC15-46237CFAAA87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Рисунок 4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928950" y="2928950"/>
            <a:ext cx="6858000" cy="1000100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85852" y="3286124"/>
            <a:ext cx="7500990" cy="2857519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Цель инновационной деятельности за отчетный период (2018-2019 учебный год): </a:t>
            </a:r>
            <a:endParaRPr kumimoji="0" lang="ru-RU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algn="just"/>
            <a:r>
              <a:rPr lang="ru-RU" sz="2400" i="1" dirty="0" smtClean="0"/>
              <a:t>Внедрение электронного обучения в образовательный процесс с применением ДОТ с целью подготовки конкурентоспособного специалиста на рынке труда новых и перспективных профессий</a:t>
            </a:r>
            <a:endParaRPr lang="ru-RU" sz="240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400" b="0" i="1" u="none" strike="sng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2400" b="0" i="0" u="none" strike="sng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52" y="71414"/>
            <a:ext cx="7498080" cy="285792"/>
          </a:xfrm>
        </p:spPr>
        <p:txBody>
          <a:bodyPr>
            <a:normAutofit fontScale="90000"/>
          </a:bodyPr>
          <a:lstStyle/>
          <a:p>
            <a:r>
              <a:rPr lang="ru-RU" sz="1600" dirty="0" smtClean="0"/>
              <a:t> </a:t>
            </a:r>
            <a:r>
              <a:rPr lang="ru-RU" sz="1800" b="1" dirty="0" smtClean="0">
                <a:solidFill>
                  <a:schemeClr val="tx1"/>
                </a:solidFill>
              </a:rPr>
              <a:t>Проведенные мероприятия для достижения цели за период 2017-18 </a:t>
            </a:r>
            <a:r>
              <a:rPr lang="ru-RU" sz="1800" b="1" dirty="0" err="1" smtClean="0">
                <a:solidFill>
                  <a:schemeClr val="tx1"/>
                </a:solidFill>
              </a:rPr>
              <a:t>уч.г</a:t>
            </a:r>
            <a:r>
              <a:rPr lang="ru-RU" sz="1800" b="1" dirty="0" smtClean="0">
                <a:solidFill>
                  <a:schemeClr val="tx1"/>
                </a:solidFill>
              </a:rPr>
              <a:t>.:</a:t>
            </a:r>
            <a:endParaRPr lang="en-US" sz="3200" b="1" strike="sngStrike" dirty="0">
              <a:solidFill>
                <a:schemeClr val="tx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142976" y="357166"/>
          <a:ext cx="7929618" cy="63472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4644"/>
                <a:gridCol w="5214974"/>
              </a:tblGrid>
              <a:tr h="3525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1" dirty="0"/>
                        <a:t>Задачи инновационной деятельности </a:t>
                      </a:r>
                      <a:r>
                        <a:rPr lang="ru-RU" sz="1200" b="1" i="1" dirty="0" smtClean="0"/>
                        <a:t>периода</a:t>
                      </a:r>
                      <a:endParaRPr lang="ru-RU" sz="1200" b="1" i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ru-RU" sz="1200" b="1" i="1" dirty="0"/>
                        <a:t>Содержание деятельности (мероприятия)</a:t>
                      </a:r>
                      <a:endParaRPr lang="ru-RU" sz="1200" b="1" i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5534">
                <a:tc rowSpan="3">
                  <a:txBody>
                    <a:bodyPr/>
                    <a:lstStyle/>
                    <a:p>
                      <a:pPr indent="10795" algn="l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/>
                        <a:t>Разработать и теоретически обосновать модель организации образовательной деятельности на основе электронного обучения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/>
                        <a:t>Работа проектной группы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06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/>
                        <a:t>Формирование рабочей группы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10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Определение потребностей для реализации Проекта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3972">
                <a:tc rowSpan="5">
                  <a:txBody>
                    <a:bodyPr/>
                    <a:lstStyle/>
                    <a:p>
                      <a:pPr indent="10795" algn="l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/>
                        <a:t>Разработать комплект нормативно-правовой и учебно-методической документации внедрения электронных образовательных ресурсов и дистанционных образовательных технологий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Анализ имеющихся федеральных и региональных нормативных документов, регламентирующих применение электронного обучения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39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/>
                        <a:t>Разработка и систематизация комплекса нормативно-правовых документов, регламентирующих применение электронного обучения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5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/>
                        <a:t>Разработка методических рекомендаций по работе в системе СДО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34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Подготовка комплекса методических материалов по отдельным дисциплинам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34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Проведение встреч с работодателями с целью корректировки содержания программ обучения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3466">
                <a:tc rowSpan="5">
                  <a:txBody>
                    <a:bodyPr/>
                    <a:lstStyle/>
                    <a:p>
                      <a:pPr indent="10795" algn="l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/>
                        <a:t>Организовать комплекса мероприятий по повышению уровня компетентности преподавательского состава в применении электронных образовательных ресурсов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Внесение изменений в планирование деятельности П(Ц)К и преподавателей колледжа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34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Планирование сроков проведения и тем для повышения квалификации педагогов – членов проектной группы, а также для проведения обучающих семинаров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34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Планирование сроков проведения и тем для обучающих семинаров в рамках сетевого взаимодействия, а так же для членов рабочей группы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34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Проведение диагностики степени готовности педагогического коллектива к инновационной деятельности с целью увеличения состава РИП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34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Привлечение к участию в Проекте образовательные учреждения РХ, заинтересованные в формировании ЭОС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3466">
                <a:tc rowSpan="3">
                  <a:txBody>
                    <a:bodyPr/>
                    <a:lstStyle/>
                    <a:p>
                      <a:pPr indent="10795" algn="l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ru-RU" sz="1300" b="1" dirty="0"/>
                        <a:t>Организовать образовательный процесс с использованием ЭО и ДОТ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Проведение работ по введению в эксплуатацию аппаратно-программных средств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797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Использование в образовательном процессе ЭО, ДОТ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34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/>
                        <a:t>Отслеживание промежуточных результатов, внесение корректив в содержание Проекта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EA86-A01B-43F5-BC15-46237CFAAA87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Рисунок 4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928950" y="2928950"/>
            <a:ext cx="6858000" cy="100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428728" y="500042"/>
            <a:ext cx="681511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2000" b="1" dirty="0" smtClean="0">
                <a:solidFill>
                  <a:schemeClr val="tx1"/>
                </a:solidFill>
              </a:rPr>
              <a:t>Мониторинг процесса и динамики результатов инновационной работы: </a:t>
            </a:r>
            <a:endParaRPr lang="ru-RU" sz="2000" dirty="0" smtClean="0">
              <a:solidFill>
                <a:schemeClr val="tx1"/>
              </a:solidFill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357298"/>
            <a:ext cx="7920880" cy="5500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</a:t>
            </a:r>
            <a:r>
              <a:rPr lang="ru-RU" sz="2000" b="1" dirty="0" smtClean="0"/>
              <a:t>Членами РИП разработан и подобран диагностический инструментарий оценки качества образования в условиях инновационной деятельности:</a:t>
            </a:r>
          </a:p>
          <a:p>
            <a:pPr>
              <a:buNone/>
            </a:pPr>
            <a:r>
              <a:rPr lang="ru-RU" sz="2000" dirty="0" smtClean="0"/>
              <a:t>1. </a:t>
            </a:r>
            <a:r>
              <a:rPr lang="ru-RU" sz="2000" b="1" dirty="0" smtClean="0"/>
              <a:t>Пакет контрольно-диагностических методик воспитанности и качеств личности обучающихся</a:t>
            </a:r>
            <a:r>
              <a:rPr lang="ru-RU" sz="2000" b="1" dirty="0" smtClean="0"/>
              <a:t>.</a:t>
            </a:r>
            <a:r>
              <a:rPr lang="ru-RU" sz="2000" dirty="0" smtClean="0"/>
              <a:t>.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2. </a:t>
            </a:r>
            <a:r>
              <a:rPr lang="ru-RU" sz="2000" b="1" dirty="0" smtClean="0"/>
              <a:t>Пакет контрольно-диагностических методик, определяющих состояние здоровья обучающихся</a:t>
            </a:r>
            <a:r>
              <a:rPr lang="ru-RU" sz="2000" b="1" dirty="0" smtClean="0"/>
              <a:t>.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3. </a:t>
            </a:r>
            <a:r>
              <a:rPr lang="ru-RU" sz="2000" b="1" dirty="0" smtClean="0"/>
              <a:t>Пакет контрольно-диагностических методик для выявления удовлетворенности </a:t>
            </a:r>
            <a:r>
              <a:rPr lang="ru-RU" sz="2000" dirty="0" smtClean="0"/>
              <a:t>субъектов образовательного процесса качеством образования в условиях инновационной деятельности </a:t>
            </a:r>
          </a:p>
          <a:p>
            <a:pPr>
              <a:buNone/>
            </a:pPr>
            <a:endParaRPr lang="ru-RU" sz="2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EA86-A01B-43F5-BC15-46237CFAAA87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Рисунок 4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928950" y="2928950"/>
            <a:ext cx="6858000" cy="100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357290" y="80238"/>
            <a:ext cx="71031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2000" b="1" dirty="0" smtClean="0">
                <a:solidFill>
                  <a:schemeClr val="tx1"/>
                </a:solidFill>
              </a:rPr>
              <a:t>Анализ и оценка результатов, полученных в ходе реализации инновационного проекта (программы):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214414" y="928670"/>
            <a:ext cx="7534050" cy="50490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</a:t>
            </a:r>
            <a:r>
              <a:rPr lang="ru-RU" dirty="0" smtClean="0"/>
              <a:t>В целом, уровень образовательных результатов соответствует целями региональной инновационной площадки.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Анализ анкетирования показал высокий уровень  удовлетворенности обучающихся ходом образовательной деятельности.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EA86-A01B-43F5-BC15-46237CFAAA87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Рисунок 4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928950" y="2928950"/>
            <a:ext cx="6858000" cy="100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59632" y="188640"/>
            <a:ext cx="746318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algn="ctr"/>
            <a:r>
              <a:rPr lang="ru-RU" b="1" dirty="0" smtClean="0"/>
              <a:t>В процессе реализации Проекта возникали</a:t>
            </a:r>
            <a:br>
              <a:rPr lang="ru-RU" b="1" dirty="0" smtClean="0"/>
            </a:br>
            <a:r>
              <a:rPr lang="ru-RU" b="1" dirty="0" smtClean="0"/>
              <a:t> организационные затруднения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259632" y="1052736"/>
            <a:ext cx="7534050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    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 lvl="0"/>
            <a:endParaRPr lang="ru-RU" sz="2000" dirty="0" smtClean="0"/>
          </a:p>
          <a:p>
            <a:pPr lvl="0"/>
            <a:endParaRPr lang="ru-RU" sz="2000" dirty="0" smtClean="0"/>
          </a:p>
          <a:p>
            <a:pPr lvl="0"/>
            <a:endParaRPr lang="ru-RU" sz="2000" dirty="0" smtClean="0">
              <a:solidFill>
                <a:srgbClr val="FF0000"/>
              </a:solidFill>
            </a:endParaRP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EA86-A01B-43F5-BC15-46237CFAAA87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Рисунок 4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928950" y="2928950"/>
            <a:ext cx="6858000" cy="1000100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15616" y="895360"/>
          <a:ext cx="7812360" cy="5133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4352"/>
                <a:gridCol w="4438008"/>
              </a:tblGrid>
              <a:tr h="7258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O</a:t>
                      </a:r>
                      <a:r>
                        <a:rPr lang="ru-RU" sz="1600" b="1" dirty="0" err="1" smtClean="0"/>
                        <a:t>рганизационные</a:t>
                      </a:r>
                      <a:r>
                        <a:rPr lang="ru-RU" sz="1600" b="1" dirty="0" smtClean="0"/>
                        <a:t> затруднения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Пути решения</a:t>
                      </a:r>
                      <a:endParaRPr lang="ru-RU" sz="1600" b="1" dirty="0"/>
                    </a:p>
                  </a:txBody>
                  <a:tcPr anchor="ctr"/>
                </a:tc>
              </a:tr>
              <a:tr h="7258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 начальном этапе – регистрация студентов.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Разработать шаблон для централизации и оперативности регистрации студентов. Назначить ответственного администратора (заведующий ЦИТ).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7258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Нехватка информационных ресурсов для обучающихся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Использовать ДОТ для выполнения самостоятельной работы студентов и контрольных мероприятий</a:t>
                      </a:r>
                      <a:endParaRPr lang="ru-RU" sz="1600" dirty="0"/>
                    </a:p>
                  </a:txBody>
                  <a:tcPr/>
                </a:tc>
              </a:tr>
              <a:tr h="7258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Студентами забываются логины и пароли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Настроить функционал </a:t>
                      </a:r>
                      <a:r>
                        <a:rPr lang="en-US" sz="1600" b="0" dirty="0" err="1" smtClean="0"/>
                        <a:t>Moodle</a:t>
                      </a:r>
                      <a:r>
                        <a:rPr lang="en-US" sz="1600" dirty="0" smtClean="0"/>
                        <a:t> </a:t>
                      </a:r>
                      <a:r>
                        <a:rPr lang="ru-RU" sz="1600" dirty="0" smtClean="0"/>
                        <a:t>– «Восстановление пароля»</a:t>
                      </a:r>
                      <a:endParaRPr lang="ru-RU" sz="1600" dirty="0"/>
                    </a:p>
                  </a:txBody>
                  <a:tcPr/>
                </a:tc>
              </a:tr>
              <a:tr h="72580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Нежелание студентов использовать  </a:t>
                      </a:r>
                      <a:r>
                        <a:rPr lang="en-US" sz="1600" dirty="0" err="1" smtClean="0"/>
                        <a:t>Moodle</a:t>
                      </a:r>
                      <a:r>
                        <a:rPr lang="ru-RU" sz="1600" dirty="0" smtClean="0"/>
                        <a:t> при изучении дисциплин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</a:t>
                      </a:r>
                      <a:r>
                        <a:rPr lang="ru-RU" sz="1600" dirty="0" smtClean="0"/>
                        <a:t>балансировать объем учебного материала с учетом особенности группы</a:t>
                      </a:r>
                      <a:endParaRPr lang="ru-RU" sz="1600" dirty="0"/>
                    </a:p>
                  </a:txBody>
                  <a:tcPr/>
                </a:tc>
              </a:tr>
              <a:tr h="72580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Количественный показатель запланированных УММ выше фактического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Ввести процедуру технической экспертизы УММ.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Планировать работу преподавателей.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403648" y="138499"/>
            <a:ext cx="73448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algn="ctr"/>
            <a:r>
              <a:rPr lang="ru-RU" b="1" dirty="0" smtClean="0"/>
              <a:t>Основной вывод об эффективности инновационной деятельности, целесообразности продолжения инновации, перспектив и направлений дальнейших исследований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259632" y="1484785"/>
            <a:ext cx="7534050" cy="453650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Инновационный проект «Проектирование и внедрение электронной среды для дистанционного обучения конкурентоспособного специалиста на рынке труда новых и перспективных профессий» </a:t>
            </a:r>
            <a:r>
              <a:rPr lang="ru-RU" sz="2000" b="1" dirty="0" smtClean="0"/>
              <a:t>реализуется в соответствии с планом. </a:t>
            </a:r>
            <a:endParaRPr lang="ru-RU" sz="2000" strike="sngStrike" dirty="0" smtClean="0"/>
          </a:p>
          <a:p>
            <a:r>
              <a:rPr lang="ru-RU" sz="2000" dirty="0" smtClean="0"/>
              <a:t>Таким образом, в ГБПОУ РХ ХПК </a:t>
            </a:r>
            <a:r>
              <a:rPr lang="ru-RU" sz="2000" b="1" dirty="0" smtClean="0"/>
              <a:t>созданы условия для внедрения ЭО в образовательный процесс </a:t>
            </a:r>
            <a:r>
              <a:rPr lang="ru-RU" sz="2000" dirty="0" smtClean="0"/>
              <a:t>с применением ДОТ с целью подготовки конкурентоспособного специалиста на рынке труда новых и перспективных профессий (ТОП-50).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EA86-A01B-43F5-BC15-46237CFAAA87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Рисунок 4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928950" y="2928950"/>
            <a:ext cx="6858000" cy="100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928950" y="2928950"/>
            <a:ext cx="6858000" cy="1000100"/>
          </a:xfrm>
          <a:prstGeom prst="rect">
            <a:avLst/>
          </a:prstGeom>
        </p:spPr>
      </p:pic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75779" name="AutoShape 3"/>
          <p:cNvSpPr>
            <a:spLocks noChangeArrowheads="1"/>
          </p:cNvSpPr>
          <p:nvPr/>
        </p:nvSpPr>
        <p:spPr bwMode="ltGray">
          <a:xfrm>
            <a:off x="1071538" y="0"/>
            <a:ext cx="7143800" cy="7173416"/>
          </a:xfrm>
          <a:prstGeom prst="rightArrow">
            <a:avLst>
              <a:gd name="adj1" fmla="val 79306"/>
              <a:gd name="adj2" fmla="val 16726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blackWhite">
          <a:xfrm>
            <a:off x="1172958" y="854224"/>
            <a:ext cx="6042248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/>
              <a:t>Компетентные кадры</a:t>
            </a:r>
            <a:endParaRPr lang="en-US" b="1" dirty="0"/>
          </a:p>
        </p:txBody>
      </p:sp>
      <p:sp>
        <p:nvSpPr>
          <p:cNvPr id="75781" name="AutoShape 5"/>
          <p:cNvSpPr>
            <a:spLocks noChangeArrowheads="1"/>
          </p:cNvSpPr>
          <p:nvPr/>
        </p:nvSpPr>
        <p:spPr bwMode="blackWhite">
          <a:xfrm>
            <a:off x="1172958" y="1934344"/>
            <a:ext cx="6042248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/>
              <a:t>Модернизация системы образования и </a:t>
            </a:r>
            <a:br>
              <a:rPr lang="ru-RU" b="1" dirty="0" smtClean="0"/>
            </a:br>
            <a:r>
              <a:rPr lang="ru-RU" b="1" dirty="0" smtClean="0"/>
              <a:t>профессиональной подготовки</a:t>
            </a:r>
            <a:endParaRPr lang="en-US" b="1" dirty="0"/>
          </a:p>
        </p:txBody>
      </p:sp>
      <p:sp>
        <p:nvSpPr>
          <p:cNvPr id="75782" name="AutoShape 6"/>
          <p:cNvSpPr>
            <a:spLocks noChangeArrowheads="1"/>
          </p:cNvSpPr>
          <p:nvPr/>
        </p:nvSpPr>
        <p:spPr bwMode="blackWhite">
          <a:xfrm>
            <a:off x="1172958" y="3014464"/>
            <a:ext cx="6042248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/>
              <a:t>Привести образовательные программы </a:t>
            </a:r>
            <a:br>
              <a:rPr lang="ru-RU" b="1" dirty="0" smtClean="0"/>
            </a:br>
            <a:r>
              <a:rPr lang="ru-RU" b="1" dirty="0" smtClean="0"/>
              <a:t>в соответствие </a:t>
            </a:r>
            <a:br>
              <a:rPr lang="ru-RU" b="1" dirty="0" smtClean="0"/>
            </a:br>
            <a:r>
              <a:rPr lang="ru-RU" b="1" dirty="0" smtClean="0"/>
              <a:t>с нуждами цифровой экономики</a:t>
            </a:r>
            <a:endParaRPr lang="en-US" b="1" dirty="0"/>
          </a:p>
        </p:txBody>
      </p:sp>
      <p:sp>
        <p:nvSpPr>
          <p:cNvPr id="75783" name="AutoShape 7"/>
          <p:cNvSpPr>
            <a:spLocks noChangeArrowheads="1"/>
          </p:cNvSpPr>
          <p:nvPr/>
        </p:nvSpPr>
        <p:spPr bwMode="auto">
          <a:xfrm>
            <a:off x="7715272" y="1829434"/>
            <a:ext cx="1152128" cy="3528392"/>
          </a:xfrm>
          <a:prstGeom prst="roundRect">
            <a:avLst>
              <a:gd name="adj" fmla="val 9106"/>
            </a:avLst>
          </a:prstGeom>
          <a:noFill/>
          <a:ln w="25400">
            <a:noFill/>
            <a:round/>
            <a:headEnd/>
            <a:tailEnd/>
          </a:ln>
          <a:effectLst/>
        </p:spPr>
        <p:txBody>
          <a:bodyPr vert="vert270" anchor="ctr"/>
          <a:lstStyle/>
          <a:p>
            <a:pPr algn="ctr"/>
            <a:r>
              <a:rPr lang="ru-RU" sz="3600" b="1" dirty="0" smtClean="0"/>
              <a:t>Цифровая экономика</a:t>
            </a:r>
            <a:endParaRPr lang="en-US" sz="3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blackWhite">
          <a:xfrm>
            <a:off x="1166534" y="4094584"/>
            <a:ext cx="6042248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9804"/>
                  <a:invGamma/>
                </a:scheme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/>
              <a:t>Широко внедрить цифровые инструменты </a:t>
            </a:r>
            <a:br>
              <a:rPr lang="ru-RU" b="1" dirty="0" smtClean="0"/>
            </a:br>
            <a:r>
              <a:rPr lang="ru-RU" b="1" dirty="0" smtClean="0"/>
              <a:t>учебной деятельности</a:t>
            </a:r>
            <a:endParaRPr lang="en-US" b="1" dirty="0"/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blackWhite">
          <a:xfrm>
            <a:off x="1166534" y="5174704"/>
            <a:ext cx="6042248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/>
              <a:t>Обеспечить возможность обучения граждан </a:t>
            </a:r>
            <a:br>
              <a:rPr lang="ru-RU" b="1" dirty="0" smtClean="0"/>
            </a:br>
            <a:r>
              <a:rPr lang="ru-RU" b="1" dirty="0" smtClean="0"/>
              <a:t>по индивидуальному учебному плану </a:t>
            </a:r>
            <a:br>
              <a:rPr lang="ru-RU" b="1" dirty="0" smtClean="0"/>
            </a:br>
            <a:r>
              <a:rPr lang="ru-RU" b="1" dirty="0" smtClean="0"/>
              <a:t>в течение всей жизни</a:t>
            </a:r>
            <a:endParaRPr lang="en-US" b="1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EA86-A01B-43F5-BC15-46237CFAAA8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714637" y="2928926"/>
            <a:ext cx="6858000" cy="1000100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3857620" y="6500834"/>
            <a:ext cx="2133600" cy="168275"/>
          </a:xfrm>
        </p:spPr>
        <p:txBody>
          <a:bodyPr/>
          <a:lstStyle/>
          <a:p>
            <a:fld id="{D56CBB40-41B9-453D-9DDC-E1FC53B39534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7045" name="WordArt 5"/>
          <p:cNvSpPr>
            <a:spLocks noChangeArrowheads="1" noChangeShapeType="1" noTextEdit="1"/>
          </p:cNvSpPr>
          <p:nvPr/>
        </p:nvSpPr>
        <p:spPr bwMode="gray">
          <a:xfrm>
            <a:off x="2411760" y="2636912"/>
            <a:ext cx="5395676" cy="85896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Спасибо за внимание</a:t>
            </a:r>
            <a:endParaRPr lang="ru-RU" sz="3600" b="1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effectLst>
                <a:outerShdw dist="63500" dir="2212194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white">
          <a:xfrm>
            <a:off x="6804248" y="5877272"/>
            <a:ext cx="1800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www.khpk.ru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Рисунок 7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857512" y="2857512"/>
            <a:ext cx="6858000" cy="1142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dirty="0" smtClean="0"/>
              <a:t> </a:t>
            </a:r>
            <a:r>
              <a:rPr lang="ru-RU" sz="2400" b="1" dirty="0" smtClean="0">
                <a:solidFill>
                  <a:schemeClr val="tx1"/>
                </a:solidFill>
              </a:rPr>
              <a:t>Федеральный закон от 29 декабря 2012 г. N 273–ФЗ «Об образовании в Российской Федерации» (ст.16):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428728" y="1428736"/>
            <a:ext cx="7215238" cy="5210177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ru-RU" sz="2400" dirty="0" smtClean="0"/>
              <a:t>     </a:t>
            </a:r>
            <a:r>
              <a:rPr lang="ru-RU" sz="2600" dirty="0" smtClean="0"/>
              <a:t>при использовании электронного обучения </a:t>
            </a:r>
            <a:r>
              <a:rPr lang="ru-RU" sz="2600" i="1" dirty="0" smtClean="0"/>
              <a:t>«...в образовательном учреждении должны быть созданы условия для функционирования электронной информационно-образовательной среды, включающей в себя электронные информационные ресурсы, электронные образовательные ресурсы, совокупность информационных технологий, телекоммуникационных технологий, соответствующих технологических средств...</a:t>
            </a:r>
            <a:r>
              <a:rPr lang="ru-RU" sz="2600" dirty="0" smtClean="0"/>
              <a:t>»</a:t>
            </a:r>
            <a:endParaRPr lang="en-US" sz="2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EA86-A01B-43F5-BC15-46237CFAAA87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Рисунок 4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928950" y="2928950"/>
            <a:ext cx="6858000" cy="100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692696"/>
            <a:ext cx="8001024" cy="5635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Региональная инновационная площадка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(2017-2020)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1556792"/>
            <a:ext cx="7560840" cy="48529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sz="4000" dirty="0" smtClean="0"/>
              <a:t>    «Проектирование и внедрение электронной среды для дистанционного обучения конкурентоспособного специалиста на рынке труда новых и перспективных профессий»</a:t>
            </a:r>
            <a:endParaRPr lang="en-US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EA86-A01B-43F5-BC15-46237CFAAA87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Рисунок 4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928950" y="2928950"/>
            <a:ext cx="6858000" cy="100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Цель Программы: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142976" y="1214422"/>
            <a:ext cx="7500990" cy="485298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ru-RU" sz="2400" dirty="0" smtClean="0"/>
              <a:t>    </a:t>
            </a:r>
            <a:r>
              <a:rPr lang="ru-RU" sz="2800" dirty="0" smtClean="0"/>
              <a:t>создание автоматизированной системы дистанционного обучения для подготовки востребованного, конкурентоспособного специалиста, в соответствии со списком 50 наиболее востребованных на рынке труда новых и перспективных профессий, требующих среднего профессионального образования, способного продолжать свое образование в течение жизни, ориентироваться на рынке труда и успешно строить свою профессиональную карьеру.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  <a:p>
            <a:pPr lvl="1">
              <a:lnSpc>
                <a:spcPct val="80000"/>
              </a:lnSpc>
            </a:pPr>
            <a:endParaRPr lang="en-US" sz="2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EA86-A01B-43F5-BC15-46237CFAAA87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Рисунок 4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928950" y="2928950"/>
            <a:ext cx="6858000" cy="100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928950" y="2928950"/>
            <a:ext cx="6858000" cy="1000100"/>
          </a:xfrm>
          <a:prstGeom prst="rect">
            <a:avLst/>
          </a:prstGeom>
        </p:spPr>
      </p:pic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357166"/>
            <a:ext cx="7715304" cy="563563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chemeClr val="tx1"/>
                </a:solidFill>
              </a:rPr>
              <a:t>Модель организации образовательной деятельности на основе электронного обучения РИП ГБПОУ РХ ХПК: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EA86-A01B-43F5-BC15-46237CFAAA87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5825" t="22360" r="15191" b="11281"/>
          <a:stretch>
            <a:fillRect/>
          </a:stretch>
        </p:blipFill>
        <p:spPr bwMode="auto">
          <a:xfrm>
            <a:off x="35496" y="1124744"/>
            <a:ext cx="9108504" cy="4928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928950" y="2928950"/>
            <a:ext cx="6858000" cy="1000100"/>
          </a:xfrm>
          <a:prstGeom prst="rect">
            <a:avLst/>
          </a:prstGeom>
        </p:spPr>
      </p:pic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Этапы и содержание деятельности</a:t>
            </a:r>
            <a:endParaRPr lang="ru-RU" sz="3600" b="1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15616" y="1356998"/>
            <a:ext cx="7814103" cy="2360034"/>
            <a:chOff x="960" y="891"/>
            <a:chExt cx="3984" cy="912"/>
          </a:xfrm>
        </p:grpSpPr>
        <p:sp>
          <p:nvSpPr>
            <p:cNvPr id="90116" name="AutoShape 4"/>
            <p:cNvSpPr>
              <a:spLocks noChangeArrowheads="1"/>
            </p:cNvSpPr>
            <p:nvPr/>
          </p:nvSpPr>
          <p:spPr bwMode="gray">
            <a:xfrm>
              <a:off x="960" y="891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024" y="989"/>
              <a:ext cx="771" cy="746"/>
              <a:chOff x="1024" y="989"/>
              <a:chExt cx="771" cy="746"/>
            </a:xfrm>
          </p:grpSpPr>
          <p:sp>
            <p:nvSpPr>
              <p:cNvPr id="90118" name="AutoShape 6"/>
              <p:cNvSpPr>
                <a:spLocks noChangeArrowheads="1"/>
              </p:cNvSpPr>
              <p:nvPr/>
            </p:nvSpPr>
            <p:spPr bwMode="gray">
              <a:xfrm>
                <a:off x="1026" y="989"/>
                <a:ext cx="768" cy="746"/>
              </a:xfrm>
              <a:prstGeom prst="roundRect">
                <a:avLst>
                  <a:gd name="adj" fmla="val 11921"/>
                </a:avLst>
              </a:prstGeom>
              <a:ln>
                <a:headEnd/>
                <a:tailEnd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0119" name="Freeform 7"/>
              <p:cNvSpPr>
                <a:spLocks/>
              </p:cNvSpPr>
              <p:nvPr/>
            </p:nvSpPr>
            <p:spPr bwMode="gray">
              <a:xfrm>
                <a:off x="1047" y="1140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0120" name="Text Box 8"/>
              <p:cNvSpPr txBox="1">
                <a:spLocks noChangeArrowheads="1"/>
              </p:cNvSpPr>
              <p:nvPr/>
            </p:nvSpPr>
            <p:spPr bwMode="gray">
              <a:xfrm>
                <a:off x="1024" y="1091"/>
                <a:ext cx="771" cy="28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lvl="0"/>
                <a:r>
                  <a:rPr lang="ru-RU" sz="1400" b="1" dirty="0" smtClean="0"/>
                  <a:t>1. </a:t>
                </a:r>
                <a:r>
                  <a:rPr lang="ru-RU" sz="1400" b="1" dirty="0" err="1" smtClean="0"/>
                  <a:t>Подготовите-льный</a:t>
                </a:r>
                <a:r>
                  <a:rPr lang="ru-RU" sz="1400" b="1" dirty="0" smtClean="0"/>
                  <a:t> этап  </a:t>
                </a:r>
              </a:p>
            </p:txBody>
          </p:sp>
        </p:grpSp>
        <p:sp>
          <p:nvSpPr>
            <p:cNvPr id="90121" name="Text Box 9"/>
            <p:cNvSpPr txBox="1">
              <a:spLocks noChangeArrowheads="1"/>
            </p:cNvSpPr>
            <p:nvPr/>
          </p:nvSpPr>
          <p:spPr bwMode="gray">
            <a:xfrm>
              <a:off x="1860" y="943"/>
              <a:ext cx="2928" cy="70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1400" dirty="0" smtClean="0"/>
                <a:t>Формируется  </a:t>
              </a:r>
              <a:r>
                <a:rPr lang="ru-RU" sz="1400" b="1" dirty="0" smtClean="0"/>
                <a:t>Проектная группа</a:t>
              </a:r>
              <a:r>
                <a:rPr lang="ru-RU" sz="1400" dirty="0" smtClean="0"/>
                <a:t>, силами которой проводится стратегическое планирование Проекта, организуется </a:t>
              </a:r>
              <a:r>
                <a:rPr lang="ru-RU" sz="1400" b="1" dirty="0" smtClean="0"/>
                <a:t>аналитическая деятельность </a:t>
              </a:r>
              <a:r>
                <a:rPr lang="ru-RU" sz="1400" dirty="0" smtClean="0"/>
                <a:t>и проводится </a:t>
              </a:r>
              <a:r>
                <a:rPr lang="ru-RU" sz="1400" b="1" dirty="0" smtClean="0"/>
                <a:t>анализ средств дистанционного обучения</a:t>
              </a:r>
              <a:r>
                <a:rPr lang="ru-RU" sz="1400" dirty="0" smtClean="0"/>
                <a:t>, анализ сложившейся  ситуации  среди учебных заведений РХ по использованию электронного обучения, определяются </a:t>
              </a:r>
              <a:r>
                <a:rPr lang="ru-RU" sz="1400" b="1" dirty="0" smtClean="0"/>
                <a:t>направления работы над Проектом</a:t>
              </a:r>
              <a:r>
                <a:rPr lang="ru-RU" sz="1400" dirty="0" smtClean="0"/>
                <a:t>, выполняется корректировка индивидуальных  планов профессионального развития преподавателей</a:t>
              </a:r>
              <a:endParaRPr lang="en-US" sz="1400" dirty="0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115616" y="3983044"/>
            <a:ext cx="7814102" cy="2542300"/>
            <a:chOff x="912" y="2016"/>
            <a:chExt cx="3984" cy="912"/>
          </a:xfrm>
        </p:grpSpPr>
        <p:sp>
          <p:nvSpPr>
            <p:cNvPr id="90123" name="AutoShape 11"/>
            <p:cNvSpPr>
              <a:spLocks noChangeArrowheads="1"/>
            </p:cNvSpPr>
            <p:nvPr/>
          </p:nvSpPr>
          <p:spPr bwMode="gray">
            <a:xfrm>
              <a:off x="912" y="201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999" y="2100"/>
              <a:ext cx="768" cy="746"/>
              <a:chOff x="999" y="2100"/>
              <a:chExt cx="768" cy="746"/>
            </a:xfrm>
          </p:grpSpPr>
          <p:sp>
            <p:nvSpPr>
              <p:cNvPr id="90125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0126" name="Freeform 14"/>
              <p:cNvSpPr>
                <a:spLocks/>
              </p:cNvSpPr>
              <p:nvPr/>
            </p:nvSpPr>
            <p:spPr bwMode="gray">
              <a:xfrm>
                <a:off x="1047" y="214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0127" name="Text Box 15"/>
              <p:cNvSpPr txBox="1">
                <a:spLocks noChangeArrowheads="1"/>
              </p:cNvSpPr>
              <p:nvPr/>
            </p:nvSpPr>
            <p:spPr bwMode="gray">
              <a:xfrm>
                <a:off x="1056" y="2278"/>
                <a:ext cx="671" cy="2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1400" b="1" dirty="0" smtClean="0"/>
                  <a:t>2. Организационный этап</a:t>
                </a:r>
                <a:endParaRPr lang="en-US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90128" name="Text Box 16"/>
            <p:cNvSpPr txBox="1">
              <a:spLocks noChangeArrowheads="1"/>
            </p:cNvSpPr>
            <p:nvPr/>
          </p:nvSpPr>
          <p:spPr bwMode="gray">
            <a:xfrm>
              <a:off x="1872" y="2141"/>
              <a:ext cx="2928" cy="25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EA86-A01B-43F5-BC15-46237CFAAA8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6" name="Прямоугольник 25"/>
          <p:cNvSpPr/>
          <p:nvPr/>
        </p:nvSpPr>
        <p:spPr>
          <a:xfrm>
            <a:off x="2771800" y="4113448"/>
            <a:ext cx="615790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Проектная группа разрабатывает структуру </a:t>
            </a:r>
            <a:r>
              <a:rPr lang="ru-RU" sz="1400" b="1" dirty="0" smtClean="0"/>
              <a:t>банка нормативных и методических материалов</a:t>
            </a:r>
            <a:r>
              <a:rPr lang="ru-RU" sz="1400" dirty="0" smtClean="0"/>
              <a:t> по технологии электронного обучения, </a:t>
            </a:r>
            <a:r>
              <a:rPr lang="ru-RU" sz="1400" b="1" dirty="0" smtClean="0"/>
              <a:t>диагностирует степень готовности педагогического коллектива </a:t>
            </a:r>
            <a:r>
              <a:rPr lang="ru-RU" sz="1400" dirty="0" smtClean="0"/>
              <a:t>к инновационной деятельности, подготавливает </a:t>
            </a:r>
            <a:r>
              <a:rPr lang="ru-RU" sz="1400" b="1" dirty="0" smtClean="0"/>
              <a:t>комплекс нормативно - методических документов,</a:t>
            </a:r>
            <a:r>
              <a:rPr lang="ru-RU" sz="1400" dirty="0" smtClean="0"/>
              <a:t> регламентирующих применение электронного обучения, подготавливает </a:t>
            </a:r>
            <a:r>
              <a:rPr lang="ru-RU" sz="1400" b="1" dirty="0" smtClean="0"/>
              <a:t>аппаратно-программную среду Проекта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Формируется  </a:t>
            </a:r>
            <a:r>
              <a:rPr lang="ru-RU" sz="1400" b="1" dirty="0" smtClean="0"/>
              <a:t>рабочая группа</a:t>
            </a:r>
            <a:r>
              <a:rPr lang="ru-RU" sz="1400" dirty="0" smtClean="0"/>
              <a:t>, проводятся мероприятия по </a:t>
            </a:r>
            <a:r>
              <a:rPr lang="ru-RU" sz="1400" b="1" dirty="0" smtClean="0"/>
              <a:t>повышению квалификации педагогов </a:t>
            </a:r>
            <a:r>
              <a:rPr lang="ru-RU" sz="1400" dirty="0" smtClean="0"/>
              <a:t>в области ИКТ.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928950" y="2928950"/>
            <a:ext cx="6858000" cy="1000100"/>
          </a:xfrm>
          <a:prstGeom prst="rect">
            <a:avLst/>
          </a:prstGeom>
        </p:spPr>
      </p:pic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043608" y="4293096"/>
            <a:ext cx="7992888" cy="2088232"/>
            <a:chOff x="912" y="2016"/>
            <a:chExt cx="3984" cy="912"/>
          </a:xfrm>
        </p:grpSpPr>
        <p:sp>
          <p:nvSpPr>
            <p:cNvPr id="90123" name="AutoShape 11"/>
            <p:cNvSpPr>
              <a:spLocks noChangeArrowheads="1"/>
            </p:cNvSpPr>
            <p:nvPr/>
          </p:nvSpPr>
          <p:spPr bwMode="gray">
            <a:xfrm>
              <a:off x="912" y="201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999" y="2100"/>
              <a:ext cx="768" cy="746"/>
              <a:chOff x="999" y="2100"/>
              <a:chExt cx="768" cy="746"/>
            </a:xfrm>
          </p:grpSpPr>
          <p:sp>
            <p:nvSpPr>
              <p:cNvPr id="90125" name="AutoShape 13"/>
              <p:cNvSpPr>
                <a:spLocks noChangeArrowheads="1"/>
              </p:cNvSpPr>
              <p:nvPr/>
            </p:nvSpPr>
            <p:spPr bwMode="gray">
              <a:xfrm>
                <a:off x="999" y="2100"/>
                <a:ext cx="768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0126" name="Freeform 14"/>
              <p:cNvSpPr>
                <a:spLocks/>
              </p:cNvSpPr>
              <p:nvPr/>
            </p:nvSpPr>
            <p:spPr bwMode="gray">
              <a:xfrm>
                <a:off x="1047" y="214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0127" name="Text Box 15"/>
              <p:cNvSpPr txBox="1">
                <a:spLocks noChangeArrowheads="1"/>
              </p:cNvSpPr>
              <p:nvPr/>
            </p:nvSpPr>
            <p:spPr bwMode="gray">
              <a:xfrm>
                <a:off x="1056" y="2278"/>
                <a:ext cx="671" cy="32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1400" b="1" dirty="0" smtClean="0"/>
                  <a:t>4.</a:t>
                </a:r>
              </a:p>
              <a:p>
                <a:pPr eaLnBrk="0" hangingPunct="0"/>
                <a:r>
                  <a:rPr lang="ru-RU" sz="1400" b="1" dirty="0" err="1" smtClean="0"/>
                  <a:t>Заключите-льный</a:t>
                </a:r>
                <a:r>
                  <a:rPr lang="ru-RU" sz="1400" b="1" dirty="0" smtClean="0"/>
                  <a:t> этап</a:t>
                </a:r>
                <a:endParaRPr lang="en-US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90128" name="Text Box 16"/>
            <p:cNvSpPr txBox="1">
              <a:spLocks noChangeArrowheads="1"/>
            </p:cNvSpPr>
            <p:nvPr/>
          </p:nvSpPr>
          <p:spPr bwMode="gray">
            <a:xfrm>
              <a:off x="1872" y="2141"/>
              <a:ext cx="2928" cy="25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043608" y="1124744"/>
            <a:ext cx="8028384" cy="2880320"/>
            <a:chOff x="912" y="2747"/>
            <a:chExt cx="3984" cy="1602"/>
          </a:xfrm>
        </p:grpSpPr>
        <p:sp>
          <p:nvSpPr>
            <p:cNvPr id="90130" name="AutoShape 18"/>
            <p:cNvSpPr>
              <a:spLocks noChangeArrowheads="1"/>
            </p:cNvSpPr>
            <p:nvPr/>
          </p:nvSpPr>
          <p:spPr bwMode="gray">
            <a:xfrm>
              <a:off x="912" y="2747"/>
              <a:ext cx="3984" cy="160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999" y="3048"/>
              <a:ext cx="768" cy="1101"/>
              <a:chOff x="999" y="3048"/>
              <a:chExt cx="768" cy="1101"/>
            </a:xfrm>
          </p:grpSpPr>
          <p:sp>
            <p:nvSpPr>
              <p:cNvPr id="90132" name="AutoShape 20"/>
              <p:cNvSpPr>
                <a:spLocks noChangeArrowheads="1"/>
              </p:cNvSpPr>
              <p:nvPr/>
            </p:nvSpPr>
            <p:spPr bwMode="gray">
              <a:xfrm>
                <a:off x="999" y="3048"/>
                <a:ext cx="768" cy="1101"/>
              </a:xfrm>
              <a:prstGeom prst="roundRect">
                <a:avLst>
                  <a:gd name="adj" fmla="val 11921"/>
                </a:avLst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0133" name="Freeform 21"/>
              <p:cNvSpPr>
                <a:spLocks/>
              </p:cNvSpPr>
              <p:nvPr/>
            </p:nvSpPr>
            <p:spPr bwMode="gray">
              <a:xfrm>
                <a:off x="1047" y="3168"/>
                <a:ext cx="383" cy="373"/>
              </a:xfrm>
              <a:custGeom>
                <a:avLst/>
                <a:gdLst/>
                <a:ahLst/>
                <a:cxnLst>
                  <a:cxn ang="0">
                    <a:pos x="118" y="0"/>
                  </a:cxn>
                  <a:cxn ang="0">
                    <a:pos x="0" y="118"/>
                  </a:cxn>
                  <a:cxn ang="0">
                    <a:pos x="0" y="589"/>
                  </a:cxn>
                  <a:cxn ang="0">
                    <a:pos x="161" y="174"/>
                  </a:cxn>
                  <a:cxn ang="0">
                    <a:pos x="589" y="0"/>
                  </a:cxn>
                  <a:cxn ang="0">
                    <a:pos x="118" y="0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folHlink">
                      <a:gamma/>
                      <a:tint val="48627"/>
                      <a:invGamma/>
                    </a:schemeClr>
                  </a:gs>
                  <a:gs pos="100000">
                    <a:schemeClr val="folHlink">
                      <a:alpha val="0"/>
                    </a:schemeClr>
                  </a:gs>
                </a:gsLst>
                <a:lin ang="27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0134" name="Text Box 22"/>
              <p:cNvSpPr txBox="1">
                <a:spLocks noChangeArrowheads="1"/>
              </p:cNvSpPr>
              <p:nvPr/>
            </p:nvSpPr>
            <p:spPr bwMode="gray">
              <a:xfrm>
                <a:off x="1120" y="3248"/>
                <a:ext cx="614" cy="41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ru-RU" sz="1400" b="1" dirty="0" smtClean="0"/>
                  <a:t>3.</a:t>
                </a:r>
              </a:p>
              <a:p>
                <a:pPr eaLnBrk="0" hangingPunct="0"/>
                <a:r>
                  <a:rPr lang="ru-RU" sz="1400" b="1" dirty="0" smtClean="0"/>
                  <a:t>Основной этап</a:t>
                </a:r>
                <a:endParaRPr lang="en-US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sp>
          <p:nvSpPr>
            <p:cNvPr id="90135" name="Text Box 23"/>
            <p:cNvSpPr txBox="1">
              <a:spLocks noChangeArrowheads="1"/>
            </p:cNvSpPr>
            <p:nvPr/>
          </p:nvSpPr>
          <p:spPr bwMode="gray">
            <a:xfrm>
              <a:off x="1795" y="2818"/>
              <a:ext cx="3066" cy="14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1400" b="1" dirty="0" smtClean="0"/>
                <a:t>Внедряются технологии ЭО в образовательный процесс с применением ДОТ</a:t>
              </a:r>
              <a:r>
                <a:rPr lang="ru-RU" sz="1400" dirty="0" smtClean="0"/>
                <a:t>, осуществляется </a:t>
              </a:r>
              <a:r>
                <a:rPr lang="ru-RU" sz="1400" b="1" dirty="0" smtClean="0"/>
                <a:t>наполнение информационно-образовательной среды  УММ</a:t>
              </a:r>
              <a:r>
                <a:rPr lang="ru-RU" sz="1400" dirty="0" smtClean="0"/>
                <a:t>, разрабатываются  индивидуальные образовательные маршруты обучающихся. </a:t>
              </a:r>
            </a:p>
            <a:p>
              <a:r>
                <a:rPr lang="ru-RU" sz="1400" dirty="0" smtClean="0"/>
                <a:t>Отслеживаются промежуточные результаты, вносятся </a:t>
              </a:r>
              <a:r>
                <a:rPr lang="ru-RU" sz="1400" b="1" dirty="0" smtClean="0"/>
                <a:t>коррективы в содержание Проекта,</a:t>
              </a:r>
              <a:r>
                <a:rPr lang="ru-RU" sz="1400" dirty="0" smtClean="0"/>
                <a:t> проводится </a:t>
              </a:r>
              <a:r>
                <a:rPr lang="ru-RU" sz="1400" b="1" dirty="0" smtClean="0"/>
                <a:t>мониторинг</a:t>
              </a:r>
              <a:r>
                <a:rPr lang="ru-RU" sz="1400" dirty="0" smtClean="0"/>
                <a:t> качества обучения,  изучается  мнение об эффективности внедрения СДО, организуется работа по развитию </a:t>
              </a:r>
              <a:r>
                <a:rPr lang="ru-RU" sz="1400" b="1" dirty="0" smtClean="0"/>
                <a:t>сетевого взаимодействия </a:t>
              </a:r>
              <a:r>
                <a:rPr lang="ru-RU" sz="1400" dirty="0" smtClean="0"/>
                <a:t>с образовательными учреждениями РХ, заинтересованными в повышении квалификации сотрудников.</a:t>
              </a:r>
            </a:p>
            <a:p>
              <a:r>
                <a:rPr lang="ru-RU" sz="1400" dirty="0" smtClean="0"/>
                <a:t>Осуществляется </a:t>
              </a:r>
              <a:r>
                <a:rPr lang="ru-RU" sz="1400" b="1" dirty="0" smtClean="0"/>
                <a:t>совершенствование материально-технической базы</a:t>
              </a:r>
              <a:endParaRPr lang="en-US" sz="14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EA86-A01B-43F5-BC15-46237CFAAA8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" name="Прямоугольник 25"/>
          <p:cNvSpPr/>
          <p:nvPr/>
        </p:nvSpPr>
        <p:spPr>
          <a:xfrm>
            <a:off x="2843808" y="4653136"/>
            <a:ext cx="60858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Обобщается результат </a:t>
            </a:r>
            <a:r>
              <a:rPr lang="ru-RU" sz="1400" dirty="0" smtClean="0"/>
              <a:t>реализации Проекта, проводится </a:t>
            </a:r>
            <a:r>
              <a:rPr lang="ru-RU" sz="1400" b="1" dirty="0" smtClean="0"/>
              <a:t>итоговая диагностика эффективности</a:t>
            </a:r>
            <a:r>
              <a:rPr lang="ru-RU" sz="1400" dirty="0" smtClean="0"/>
              <a:t> функционирования единого образовательного информационного пространства, публикуется отчет о реализации Проекта, </a:t>
            </a:r>
            <a:r>
              <a:rPr lang="ru-RU" sz="1400" b="1" dirty="0" smtClean="0"/>
              <a:t>распространяется опыт </a:t>
            </a:r>
            <a:r>
              <a:rPr lang="ru-RU" sz="1400" dirty="0" smtClean="0"/>
              <a:t>инновационной площадки среди  профессиональных образовательных учреждений  РХ</a:t>
            </a:r>
            <a:endParaRPr lang="ru-RU" sz="1400" dirty="0"/>
          </a:p>
        </p:txBody>
      </p:sp>
      <p:sp>
        <p:nvSpPr>
          <p:cNvPr id="20" name="Заголовок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1331640" y="0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Этапы и содержание деятельности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52" y="214290"/>
            <a:ext cx="749808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MOODLE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214414" y="928670"/>
            <a:ext cx="7496812" cy="5214974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M</a:t>
            </a:r>
            <a:r>
              <a:rPr lang="ru-RU" sz="2400" dirty="0" smtClean="0">
                <a:solidFill>
                  <a:schemeClr val="tx1"/>
                </a:solidFill>
              </a:rPr>
              <a:t> - </a:t>
            </a:r>
            <a:r>
              <a:rPr lang="en-US" sz="2400" dirty="0" smtClean="0">
                <a:solidFill>
                  <a:schemeClr val="tx1"/>
                </a:solidFill>
              </a:rPr>
              <a:t>Modular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O</a:t>
            </a:r>
            <a:r>
              <a:rPr lang="ru-RU" sz="2400" dirty="0" smtClean="0">
                <a:solidFill>
                  <a:schemeClr val="tx1"/>
                </a:solidFill>
              </a:rPr>
              <a:t> - </a:t>
            </a:r>
            <a:r>
              <a:rPr lang="en-US" sz="2400" dirty="0" smtClean="0">
                <a:solidFill>
                  <a:schemeClr val="tx1"/>
                </a:solidFill>
              </a:rPr>
              <a:t>Object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O</a:t>
            </a:r>
            <a:r>
              <a:rPr lang="ru-RU" sz="2400" dirty="0" smtClean="0">
                <a:solidFill>
                  <a:schemeClr val="tx1"/>
                </a:solidFill>
              </a:rPr>
              <a:t> - </a:t>
            </a:r>
            <a:r>
              <a:rPr lang="en-US" sz="2400" dirty="0" smtClean="0">
                <a:solidFill>
                  <a:schemeClr val="tx1"/>
                </a:solidFill>
              </a:rPr>
              <a:t>Oriented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D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- </a:t>
            </a:r>
            <a:r>
              <a:rPr lang="en-US" sz="2400" dirty="0" smtClean="0">
                <a:solidFill>
                  <a:schemeClr val="tx1"/>
                </a:solidFill>
              </a:rPr>
              <a:t>Dynamic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L</a:t>
            </a:r>
            <a:r>
              <a:rPr lang="ru-RU" sz="2400" dirty="0" smtClean="0">
                <a:solidFill>
                  <a:schemeClr val="tx1"/>
                </a:solidFill>
              </a:rPr>
              <a:t> - </a:t>
            </a:r>
            <a:r>
              <a:rPr lang="en-US" sz="2400" dirty="0" smtClean="0">
                <a:solidFill>
                  <a:schemeClr val="tx1"/>
                </a:solidFill>
              </a:rPr>
              <a:t>Learning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E</a:t>
            </a:r>
            <a:r>
              <a:rPr lang="ru-RU" sz="2400" dirty="0" smtClean="0">
                <a:solidFill>
                  <a:schemeClr val="tx1"/>
                </a:solidFill>
              </a:rPr>
              <a:t> - </a:t>
            </a:r>
            <a:r>
              <a:rPr lang="en-US" sz="2400" dirty="0" smtClean="0">
                <a:solidFill>
                  <a:schemeClr val="tx1"/>
                </a:solidFill>
              </a:rPr>
              <a:t>Environment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     </a:t>
            </a:r>
            <a:r>
              <a:rPr lang="en-US" sz="2400" dirty="0" smtClean="0">
                <a:solidFill>
                  <a:schemeClr val="tx1"/>
                </a:solidFill>
              </a:rPr>
              <a:t>Modular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Object</a:t>
            </a:r>
            <a:r>
              <a:rPr lang="ru-RU" sz="2400" dirty="0" smtClean="0">
                <a:solidFill>
                  <a:schemeClr val="tx1"/>
                </a:solidFill>
              </a:rPr>
              <a:t>-</a:t>
            </a:r>
            <a:r>
              <a:rPr lang="en-US" sz="2400" dirty="0" smtClean="0">
                <a:solidFill>
                  <a:schemeClr val="tx1"/>
                </a:solidFill>
              </a:rPr>
              <a:t>Oriented Dynamic Learning Environment</a:t>
            </a:r>
            <a:r>
              <a:rPr lang="ru-RU" sz="2400" dirty="0" smtClean="0">
                <a:solidFill>
                  <a:schemeClr val="tx1"/>
                </a:solidFill>
              </a:rPr>
              <a:t> (модульная объектно-ориентированная динамическая обучающая среда)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1EA86-A01B-43F5-BC15-46237CFAAA87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Рисунок 4" descr="ХП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2928950" y="2928950"/>
            <a:ext cx="6858000" cy="100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619</TotalTime>
  <Words>1240</Words>
  <Application>Microsoft Office PowerPoint</Application>
  <PresentationFormat>Экран (4:3)</PresentationFormat>
  <Paragraphs>151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Солнцестояние</vt:lpstr>
      <vt:lpstr>Слайд 1</vt:lpstr>
      <vt:lpstr>Слайд 2</vt:lpstr>
      <vt:lpstr> Федеральный закон от 29 декабря 2012 г. N 273–ФЗ «Об образовании в Российской Федерации» (ст.16):</vt:lpstr>
      <vt:lpstr>Региональная инновационная площадка (2017-2020) </vt:lpstr>
      <vt:lpstr>Цель Программы:</vt:lpstr>
      <vt:lpstr>Модель организации образовательной деятельности на основе электронного обучения РИП ГБПОУ РХ ХПК:</vt:lpstr>
      <vt:lpstr>Этапы и содержание деятельности</vt:lpstr>
      <vt:lpstr>Слайд 8</vt:lpstr>
      <vt:lpstr>MOODLE</vt:lpstr>
      <vt:lpstr> </vt:lpstr>
      <vt:lpstr> Moodle можно использовать для организации: </vt:lpstr>
      <vt:lpstr> В рамках курса можно организовать: </vt:lpstr>
      <vt:lpstr>Создание  учебного курса и его использование в учебном процессе позволит:</vt:lpstr>
      <vt:lpstr> </vt:lpstr>
      <vt:lpstr> Проведенные мероприятия для достижения цели за период 2017-18 уч.г.:</vt:lpstr>
      <vt:lpstr>Мониторинг процесса и динамики результатов инновационной работы: </vt:lpstr>
      <vt:lpstr>Анализ и оценка результатов, полученных в ходе реализации инновационного проекта (программы):</vt:lpstr>
      <vt:lpstr>В процессе реализации Проекта возникали  организационные затруднения:</vt:lpstr>
      <vt:lpstr>Основной вывод об эффективности инновационной деятельности, целесообразности продолжения инновации, перспектив и направлений дальнейших исследований  </vt:lpstr>
      <vt:lpstr>Слайд 20</vt:lpstr>
    </vt:vector>
  </TitlesOfParts>
  <Company>ARSAGERA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Борис</dc:creator>
  <cp:lastModifiedBy>elena_l</cp:lastModifiedBy>
  <cp:revision>172</cp:revision>
  <dcterms:created xsi:type="dcterms:W3CDTF">2013-02-15T12:10:22Z</dcterms:created>
  <dcterms:modified xsi:type="dcterms:W3CDTF">2019-02-01T06:16:08Z</dcterms:modified>
</cp:coreProperties>
</file>